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2" r:id="rId5"/>
  </p:sldMasterIdLst>
  <p:notesMasterIdLst>
    <p:notesMasterId r:id="rId54"/>
  </p:notesMasterIdLst>
  <p:handoutMasterIdLst>
    <p:handoutMasterId r:id="rId55"/>
  </p:handoutMasterIdLst>
  <p:sldIdLst>
    <p:sldId id="681" r:id="rId6"/>
    <p:sldId id="873" r:id="rId7"/>
    <p:sldId id="874" r:id="rId8"/>
    <p:sldId id="753" r:id="rId9"/>
    <p:sldId id="880" r:id="rId10"/>
    <p:sldId id="881" r:id="rId11"/>
    <p:sldId id="738" r:id="rId12"/>
    <p:sldId id="731" r:id="rId13"/>
    <p:sldId id="758" r:id="rId14"/>
    <p:sldId id="833" r:id="rId15"/>
    <p:sldId id="875" r:id="rId16"/>
    <p:sldId id="700" r:id="rId17"/>
    <p:sldId id="882" r:id="rId18"/>
    <p:sldId id="879" r:id="rId19"/>
    <p:sldId id="885" r:id="rId20"/>
    <p:sldId id="886" r:id="rId21"/>
    <p:sldId id="887" r:id="rId22"/>
    <p:sldId id="806" r:id="rId23"/>
    <p:sldId id="844" r:id="rId24"/>
    <p:sldId id="759" r:id="rId25"/>
    <p:sldId id="878" r:id="rId26"/>
    <p:sldId id="877" r:id="rId27"/>
    <p:sldId id="696" r:id="rId28"/>
    <p:sldId id="883" r:id="rId29"/>
    <p:sldId id="774" r:id="rId30"/>
    <p:sldId id="760" r:id="rId31"/>
    <p:sldId id="766" r:id="rId32"/>
    <p:sldId id="743" r:id="rId33"/>
    <p:sldId id="773" r:id="rId34"/>
    <p:sldId id="817" r:id="rId35"/>
    <p:sldId id="259" r:id="rId36"/>
    <p:sldId id="764" r:id="rId37"/>
    <p:sldId id="744" r:id="rId38"/>
    <p:sldId id="871" r:id="rId39"/>
    <p:sldId id="872" r:id="rId40"/>
    <p:sldId id="765" r:id="rId41"/>
    <p:sldId id="795" r:id="rId42"/>
    <p:sldId id="745" r:id="rId43"/>
    <p:sldId id="746" r:id="rId44"/>
    <p:sldId id="747" r:id="rId45"/>
    <p:sldId id="749" r:id="rId46"/>
    <p:sldId id="748" r:id="rId47"/>
    <p:sldId id="750" r:id="rId48"/>
    <p:sldId id="751" r:id="rId49"/>
    <p:sldId id="752" r:id="rId50"/>
    <p:sldId id="762" r:id="rId51"/>
    <p:sldId id="813" r:id="rId52"/>
    <p:sldId id="761" r:id="rId53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1" id="{10A21BAB-C4AD-1B4A-8931-DCECE890AF5A}">
          <p14:sldIdLst>
            <p14:sldId id="681"/>
            <p14:sldId id="873"/>
            <p14:sldId id="874"/>
            <p14:sldId id="753"/>
            <p14:sldId id="880"/>
            <p14:sldId id="881"/>
            <p14:sldId id="738"/>
            <p14:sldId id="731"/>
            <p14:sldId id="758"/>
            <p14:sldId id="833"/>
            <p14:sldId id="875"/>
            <p14:sldId id="700"/>
            <p14:sldId id="882"/>
            <p14:sldId id="879"/>
            <p14:sldId id="885"/>
            <p14:sldId id="886"/>
            <p14:sldId id="887"/>
            <p14:sldId id="806"/>
            <p14:sldId id="844"/>
            <p14:sldId id="759"/>
            <p14:sldId id="878"/>
            <p14:sldId id="877"/>
            <p14:sldId id="696"/>
            <p14:sldId id="883"/>
            <p14:sldId id="774"/>
            <p14:sldId id="760"/>
            <p14:sldId id="766"/>
            <p14:sldId id="743"/>
            <p14:sldId id="773"/>
            <p14:sldId id="817"/>
            <p14:sldId id="259"/>
            <p14:sldId id="764"/>
            <p14:sldId id="744"/>
            <p14:sldId id="871"/>
            <p14:sldId id="872"/>
            <p14:sldId id="765"/>
            <p14:sldId id="795"/>
            <p14:sldId id="745"/>
            <p14:sldId id="746"/>
            <p14:sldId id="747"/>
            <p14:sldId id="749"/>
            <p14:sldId id="748"/>
            <p14:sldId id="750"/>
            <p14:sldId id="751"/>
            <p14:sldId id="752"/>
            <p14:sldId id="762"/>
            <p14:sldId id="813"/>
            <p14:sldId id="7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960"/>
    <a:srgbClr val="122D46"/>
    <a:srgbClr val="5A6489"/>
    <a:srgbClr val="003F7F"/>
    <a:srgbClr val="548235"/>
    <a:srgbClr val="7EBEFF"/>
    <a:srgbClr val="44546A"/>
    <a:srgbClr val="FF6C45"/>
    <a:srgbClr val="FEE9D6"/>
    <a:srgbClr val="081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64277" autoAdjust="0"/>
  </p:normalViewPr>
  <p:slideViewPr>
    <p:cSldViewPr snapToGrid="0">
      <p:cViewPr varScale="1">
        <p:scale>
          <a:sx n="73" d="100"/>
          <a:sy n="73" d="100"/>
        </p:scale>
        <p:origin x="12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16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1A2BAF5-6340-49E1-B4B3-04572180CD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FB8726-E351-4A4E-A868-2E83195FE5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FFC85-34C0-4167-8801-71D65E4D986C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91BA9D-32F1-439A-960C-8E47E7B743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A7D0EA-2FF6-4FC3-B0EF-AFFF7428B4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16B31-CF5E-4C45-9F02-6CD67ADA8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519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E8696-3B2B-7D49-B212-A8F746F3A84B}" type="datetimeFigureOut">
              <a:rPr lang="es-ES_tradnl" smtClean="0"/>
              <a:t>25/10/2022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2C3A3-8174-F141-B491-7F0E98D116D0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666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9B09E-5FFF-4CF4-B58E-AF0ABC0A1F2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781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parle de 3 000 000 mail par ans</a:t>
            </a:r>
          </a:p>
          <a:p>
            <a:r>
              <a:rPr lang="fr-FR" dirty="0"/>
              <a:t>10 000 jours</a:t>
            </a:r>
          </a:p>
          <a:p>
            <a:r>
              <a:rPr lang="fr-FR" dirty="0"/>
              <a:t>250 000 mois</a:t>
            </a:r>
          </a:p>
          <a:p>
            <a:r>
              <a:rPr lang="fr-FR" dirty="0"/>
              <a:t>3 centime la classification de mail</a:t>
            </a:r>
          </a:p>
          <a:p>
            <a:r>
              <a:rPr lang="fr-FR" dirty="0"/>
              <a:t>40 000 Euros environ pour un réentrainement par ans donc environ 1 centime plus soit 4 centime</a:t>
            </a:r>
          </a:p>
          <a:p>
            <a:r>
              <a:rPr lang="fr-FR" dirty="0"/>
              <a:t>150 000 Euro par ans</a:t>
            </a:r>
          </a:p>
          <a:p>
            <a:r>
              <a:rPr lang="fr-FR" dirty="0"/>
              <a:t>Sachant que les taux de prédictions ne sont pas parfait =&gt; cout induit</a:t>
            </a:r>
          </a:p>
          <a:p>
            <a:r>
              <a:rPr lang="fr-FR" dirty="0"/>
              <a:t>Plus cout de gestion de la production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POC 300 000 Euros</a:t>
            </a:r>
          </a:p>
          <a:p>
            <a:r>
              <a:rPr lang="fr-FR" dirty="0"/>
              <a:t>1, 2 millions de projet si 5 personnes a temps plein sur 2 ans </a:t>
            </a:r>
          </a:p>
          <a:p>
            <a:r>
              <a:rPr lang="fr-FR" dirty="0"/>
              <a:t>Projet sans annotation =&gt; on est parti d’un système qui classifie déjà apprentissage sur 55 000 mails cout annotation 300 / jours 183 jour * 300 =&gt; 55 000 € euros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4103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46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0425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quoi le graal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48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6174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Chatbot</a:t>
            </a:r>
            <a:r>
              <a:rPr lang="fr-FR" dirty="0"/>
              <a:t>,</a:t>
            </a:r>
          </a:p>
          <a:p>
            <a:r>
              <a:rPr lang="fr-FR" dirty="0"/>
              <a:t>Lire document</a:t>
            </a:r>
          </a:p>
          <a:p>
            <a:r>
              <a:rPr lang="fr-FR" dirty="0"/>
              <a:t>Mieux comprendre nos clients =&gt; mieux cerner nos pro</a:t>
            </a:r>
          </a:p>
          <a:p>
            <a:r>
              <a:rPr lang="fr-FR" dirty="0"/>
              <a:t>On a des machines qui sont capable de prendre des décisions</a:t>
            </a:r>
          </a:p>
          <a:p>
            <a:r>
              <a:rPr lang="fr-FR" dirty="0"/>
              <a:t>Incroyable </a:t>
            </a:r>
          </a:p>
          <a:p>
            <a:endParaRPr lang="fr-FR" dirty="0"/>
          </a:p>
          <a:p>
            <a:r>
              <a:rPr lang="fr-FR" dirty="0"/>
              <a:t>Aujourd’hui =&gt; IA qui ont passé le test de </a:t>
            </a:r>
            <a:r>
              <a:rPr lang="fr-FR" dirty="0" err="1"/>
              <a:t>turing</a:t>
            </a:r>
            <a:endParaRPr lang="fr-FR" dirty="0"/>
          </a:p>
          <a:p>
            <a:r>
              <a:rPr lang="fr-FR" dirty="0"/>
              <a:t>Quelqu’un qui dialogue et ne rend pas compte qu’il discute avec un humain</a:t>
            </a:r>
          </a:p>
          <a:p>
            <a:endParaRPr lang="fr-FR" dirty="0"/>
          </a:p>
          <a:p>
            <a:r>
              <a:rPr lang="fr-FR" dirty="0"/>
              <a:t>On a des IA qui sont capable de générer de la musique, filme, images qui sont tellement </a:t>
            </a:r>
            <a:r>
              <a:rPr lang="fr-FR" dirty="0" err="1"/>
              <a:t>fidelle</a:t>
            </a:r>
            <a:r>
              <a:rPr lang="fr-FR" dirty="0"/>
              <a:t> que les humains ne se rende pas compte</a:t>
            </a:r>
          </a:p>
          <a:p>
            <a:endParaRPr lang="fr-FR" dirty="0"/>
          </a:p>
          <a:p>
            <a:r>
              <a:rPr lang="fr-FR" dirty="0"/>
              <a:t>Example </a:t>
            </a:r>
            <a:r>
              <a:rPr lang="fr-FR" dirty="0" err="1"/>
              <a:t>DallE</a:t>
            </a:r>
            <a:r>
              <a:rPr lang="fr-FR" dirty="0"/>
              <a:t> =&gt; Test </a:t>
            </a:r>
            <a:r>
              <a:rPr lang="fr-FR" dirty="0" err="1"/>
              <a:t>turring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9085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45108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 n’est pas de savoir si on va y allez, mais si on va être capable d’y aller.</a:t>
            </a:r>
          </a:p>
          <a:p>
            <a:endParaRPr lang="fr-FR" dirty="0"/>
          </a:p>
          <a:p>
            <a:r>
              <a:rPr lang="fr-FR" dirty="0"/>
              <a:t>Ce n’est pas les gros contre les petits, mais ce qui on la capacité à allez vite.</a:t>
            </a:r>
          </a:p>
          <a:p>
            <a:endParaRPr lang="fr-FR" dirty="0"/>
          </a:p>
          <a:p>
            <a:r>
              <a:rPr lang="fr-FR" dirty="0"/>
              <a:t>La question c’est a quel vitesse on va y aller?</a:t>
            </a:r>
          </a:p>
          <a:p>
            <a:endParaRPr lang="fr-FR" dirty="0"/>
          </a:p>
          <a:p>
            <a:r>
              <a:rPr lang="fr-FR" dirty="0"/>
              <a:t>--------------</a:t>
            </a:r>
          </a:p>
          <a:p>
            <a:pPr algn="l" rtl="0" fontAlgn="base"/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Demi-conclusion : la question n’est pas de savoir comment nous allons y aller mais Comment allons être capables d’y aller rapidement ? </a:t>
            </a:r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fr-FR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Ce n’est pas les plus gros contre les plus petits mais les plus rapides contre les plus lents. </a:t>
            </a:r>
            <a:r>
              <a:rPr lang="fr-FR" sz="18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Punchline</a:t>
            </a:r>
            <a:r>
              <a:rPr lang="fr-FR" sz="1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 Patrick Cohen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Qu’est qu’on doit changer profondément dans notre organisation ? </a:t>
            </a:r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Rappelez-vous ! (Rappeler les warnings sur les slides) à quoi va-t-on devoir se préparer ? </a:t>
            </a:r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529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fr-FR" sz="1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Les compétences de demain dans l’entreprise : 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fr-FR" sz="6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Il faudra des gens pour programmer les IA, travailler avec les IA. Formation, recrutement des experts, </a:t>
            </a:r>
            <a:r>
              <a:rPr lang="fr-FR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reskilling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etc.  </a:t>
            </a:r>
            <a:endParaRPr lang="fr-FR" sz="6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US" sz="4800" dirty="0">
              <a:solidFill>
                <a:srgbClr val="0070C0"/>
              </a:solidFill>
            </a:endParaRPr>
          </a:p>
          <a:p>
            <a:r>
              <a:rPr lang="en-US" sz="4800" dirty="0">
                <a:solidFill>
                  <a:srgbClr val="0070C0"/>
                </a:solidFill>
              </a:rPr>
              <a:t>--------------</a:t>
            </a:r>
          </a:p>
          <a:p>
            <a:endParaRPr lang="en-US" sz="4800" dirty="0">
              <a:solidFill>
                <a:srgbClr val="0070C0"/>
              </a:solidFill>
            </a:endParaRPr>
          </a:p>
          <a:p>
            <a:r>
              <a:rPr lang="en-US" sz="4800" dirty="0" err="1">
                <a:solidFill>
                  <a:srgbClr val="0070C0"/>
                </a:solidFill>
              </a:rPr>
              <a:t>Quel</a:t>
            </a:r>
            <a:r>
              <a:rPr lang="en-US" sz="4800" dirty="0">
                <a:solidFill>
                  <a:srgbClr val="0070C0"/>
                </a:solidFill>
              </a:rPr>
              <a:t> </a:t>
            </a:r>
            <a:r>
              <a:rPr lang="en-US" sz="4800" dirty="0" err="1">
                <a:solidFill>
                  <a:srgbClr val="0070C0"/>
                </a:solidFill>
              </a:rPr>
              <a:t>changement</a:t>
            </a:r>
            <a:r>
              <a:rPr lang="en-US" sz="4800" dirty="0">
                <a:solidFill>
                  <a:srgbClr val="0070C0"/>
                </a:solidFill>
              </a:rPr>
              <a:t> profonde </a:t>
            </a:r>
            <a:r>
              <a:rPr lang="en-US" sz="4800" dirty="0" err="1">
                <a:solidFill>
                  <a:srgbClr val="0070C0"/>
                </a:solidFill>
              </a:rPr>
              <a:t>cela</a:t>
            </a:r>
            <a:r>
              <a:rPr lang="en-US" sz="4800" dirty="0">
                <a:solidFill>
                  <a:srgbClr val="0070C0"/>
                </a:solidFill>
              </a:rPr>
              <a:t> tire chez nous?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70C0"/>
                </a:solidFill>
              </a:rPr>
              <a:t>1 </a:t>
            </a:r>
            <a:r>
              <a:rPr lang="en-US" sz="4800" dirty="0" err="1">
                <a:solidFill>
                  <a:srgbClr val="0070C0"/>
                </a:solidFill>
              </a:rPr>
              <a:t>changement</a:t>
            </a:r>
            <a:r>
              <a:rPr lang="en-US" sz="4800" dirty="0">
                <a:solidFill>
                  <a:srgbClr val="0070C0"/>
                </a:solidFill>
              </a:rPr>
              <a:t> de </a:t>
            </a:r>
            <a:r>
              <a:rPr lang="en-US" sz="4800" dirty="0" err="1">
                <a:solidFill>
                  <a:srgbClr val="0070C0"/>
                </a:solidFill>
              </a:rPr>
              <a:t>paradgime</a:t>
            </a:r>
            <a:r>
              <a:rPr lang="en-US" sz="4800" dirty="0">
                <a:solidFill>
                  <a:srgbClr val="0070C0"/>
                </a:solidFill>
              </a:rPr>
              <a:t>: </a:t>
            </a:r>
            <a:r>
              <a:rPr lang="en-US" sz="4800" dirty="0" err="1">
                <a:solidFill>
                  <a:srgbClr val="0070C0"/>
                </a:solidFill>
              </a:rPr>
              <a:t>cela</a:t>
            </a:r>
            <a:r>
              <a:rPr lang="en-US" sz="4800" dirty="0">
                <a:solidFill>
                  <a:srgbClr val="0070C0"/>
                </a:solidFill>
              </a:rPr>
              <a:t> </a:t>
            </a:r>
            <a:r>
              <a:rPr lang="en-US" sz="4800" dirty="0" err="1">
                <a:solidFill>
                  <a:srgbClr val="0070C0"/>
                </a:solidFill>
              </a:rPr>
              <a:t>va</a:t>
            </a:r>
            <a:r>
              <a:rPr lang="en-US" sz="4800" dirty="0">
                <a:solidFill>
                  <a:srgbClr val="0070C0"/>
                </a:solidFill>
              </a:rPr>
              <a:t> changer les </a:t>
            </a:r>
            <a:r>
              <a:rPr lang="en-US" sz="4800" dirty="0" err="1">
                <a:solidFill>
                  <a:srgbClr val="0070C0"/>
                </a:solidFill>
              </a:rPr>
              <a:t>compétences</a:t>
            </a:r>
            <a:r>
              <a:rPr lang="en-US" sz="4800" dirty="0">
                <a:solidFill>
                  <a:srgbClr val="0070C0"/>
                </a:solidFill>
              </a:rPr>
              <a:t> de </a:t>
            </a:r>
            <a:r>
              <a:rPr lang="en-US" sz="4800" dirty="0" err="1">
                <a:solidFill>
                  <a:srgbClr val="0070C0"/>
                </a:solidFill>
              </a:rPr>
              <a:t>demain</a:t>
            </a:r>
            <a:r>
              <a:rPr lang="en-US" sz="4800" dirty="0">
                <a:solidFill>
                  <a:srgbClr val="0070C0"/>
                </a:solidFill>
              </a:rPr>
              <a:t> dans </a:t>
            </a:r>
            <a:r>
              <a:rPr lang="en-US" sz="4800" dirty="0" err="1">
                <a:solidFill>
                  <a:srgbClr val="0070C0"/>
                </a:solidFill>
              </a:rPr>
              <a:t>l’entreprise</a:t>
            </a:r>
            <a:r>
              <a:rPr lang="en-US" sz="4800" dirty="0">
                <a:solidFill>
                  <a:srgbClr val="0070C0"/>
                </a:solidFill>
              </a:rPr>
              <a:t> (formation, </a:t>
            </a:r>
            <a:r>
              <a:rPr lang="en-US" sz="4800" dirty="0" err="1">
                <a:solidFill>
                  <a:srgbClr val="0070C0"/>
                </a:solidFill>
              </a:rPr>
              <a:t>recrutement</a:t>
            </a:r>
            <a:r>
              <a:rPr lang="en-US" sz="4800" dirty="0">
                <a:solidFill>
                  <a:srgbClr val="0070C0"/>
                </a:solidFill>
              </a:rPr>
              <a:t>, reskilling)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70C0"/>
              </a:solidFill>
            </a:endParaRPr>
          </a:p>
          <a:p>
            <a:endParaRPr lang="en-US" sz="4800" dirty="0">
              <a:solidFill>
                <a:srgbClr val="0070C0"/>
              </a:solidFill>
            </a:endParaRPr>
          </a:p>
          <a:p>
            <a:endParaRPr lang="en-US" sz="4800" dirty="0">
              <a:solidFill>
                <a:srgbClr val="0070C0"/>
              </a:solidFill>
            </a:endParaRPr>
          </a:p>
          <a:p>
            <a:endParaRPr lang="en-US" sz="4800" dirty="0">
              <a:solidFill>
                <a:srgbClr val="0070C0"/>
              </a:solidFill>
            </a:endParaRPr>
          </a:p>
          <a:p>
            <a:r>
              <a:rPr lang="en-US" sz="4800" dirty="0">
                <a:solidFill>
                  <a:srgbClr val="0070C0"/>
                </a:solidFill>
              </a:rPr>
              <a:t>IA future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/>
              <a:t>is going to be a </a:t>
            </a:r>
            <a:r>
              <a:rPr lang="en-US" sz="4800" dirty="0">
                <a:solidFill>
                  <a:srgbClr val="FF0000"/>
                </a:solidFill>
              </a:rPr>
              <a:t>huge</a:t>
            </a:r>
            <a:r>
              <a:rPr lang="en-US" sz="4800" dirty="0"/>
              <a:t> :</a:t>
            </a:r>
          </a:p>
          <a:p>
            <a:pPr marL="1371600" lvl="1" indent="-685800"/>
            <a:r>
              <a:rPr lang="en-US" sz="4400" dirty="0"/>
              <a:t>Human transformation</a:t>
            </a:r>
          </a:p>
          <a:p>
            <a:pPr marL="1371600" lvl="1" indent="-685800"/>
            <a:r>
              <a:rPr lang="en-US" sz="4400" dirty="0"/>
              <a:t>Organization transformation</a:t>
            </a:r>
          </a:p>
          <a:p>
            <a:pPr marL="1371600" lvl="1" indent="-685800"/>
            <a:r>
              <a:rPr lang="en-US" sz="4400" dirty="0"/>
              <a:t>Information System Architecture transformation</a:t>
            </a:r>
          </a:p>
          <a:p>
            <a:pPr marL="1371600" lvl="1" indent="-685800"/>
            <a:endParaRPr lang="en-US" sz="4400" dirty="0"/>
          </a:p>
          <a:p>
            <a:pPr marL="1371600" lvl="1" indent="-685800"/>
            <a:endParaRPr lang="en-US" sz="4400" dirty="0"/>
          </a:p>
          <a:p>
            <a:endParaRPr lang="en-US" sz="4400" dirty="0"/>
          </a:p>
          <a:p>
            <a:endParaRPr lang="en-US" sz="480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34651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</a:t>
            </a:r>
            <a:r>
              <a:rPr lang="fr-FR" sz="1800" b="0" i="0" baseline="3000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ème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révolution industrielle ne passera pas sans la data. Avoir la bonne data au bon endroit, pour nos clients, etc.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0532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C’est vivant :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être conscient que ça va vivre et changer et ça va demander des changements dans notre capacité à réagir en cas de </a:t>
            </a:r>
          </a:p>
          <a:p>
            <a:endParaRPr lang="fr-FR" sz="18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fr-FR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drift, comment on va gérer nos projets.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Rééduquer son IA. </a:t>
            </a:r>
          </a:p>
          <a:p>
            <a:endParaRPr lang="fr-F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Dans notre mode de gestion des projets, cela va vivre et changer, manière de cadencer les projet =&gt; quand l’IA ne fera pas ce quelle nous demande.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374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J’espère que cette présentation vous a fait prendre conscience des enjeux qu’apporte l’IA.</a:t>
            </a:r>
          </a:p>
          <a:p>
            <a:endParaRPr lang="fr-FR" dirty="0"/>
          </a:p>
          <a:p>
            <a:r>
              <a:rPr lang="fr-FR" dirty="0"/>
              <a:t>Comment on se </a:t>
            </a:r>
          </a:p>
          <a:p>
            <a:r>
              <a:rPr lang="fr-FR" dirty="0" err="1"/>
              <a:t>Es-ce</a:t>
            </a:r>
            <a:r>
              <a:rPr lang="fr-FR" dirty="0"/>
              <a:t> que maintenant, vous avez-tous ce qu’il faut pour organiser ce qui arrive ?</a:t>
            </a:r>
          </a:p>
          <a:p>
            <a:endParaRPr lang="fr-FR" dirty="0"/>
          </a:p>
          <a:p>
            <a:r>
              <a:rPr lang="fr-FR" dirty="0"/>
              <a:t>Avez-vous identifier les enjeux qui arrivent dés maintenant ?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-----------------</a:t>
            </a:r>
          </a:p>
          <a:p>
            <a:endParaRPr lang="fr-FR" dirty="0"/>
          </a:p>
          <a:p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Est-ce que vous avez la bonne grille de lecture pour vous préparer à cette révolution ? </a:t>
            </a:r>
          </a:p>
          <a:p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Avez-vous vu l’impact que ça peut avoir dans vos métiers/secteurs ?</a:t>
            </a:r>
          </a:p>
          <a:p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Avez-vous identifier les enjeux de demain et le bouleversement que ça va être dans les prochaines années ? 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4063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J’espère que cette présentation vous a fait prendre conscience des enjeux qu’apporte l’IA.</a:t>
            </a:r>
          </a:p>
          <a:p>
            <a:endParaRPr lang="fr-FR" dirty="0"/>
          </a:p>
          <a:p>
            <a:r>
              <a:rPr lang="fr-FR" dirty="0"/>
              <a:t>Comment on se </a:t>
            </a:r>
          </a:p>
          <a:p>
            <a:r>
              <a:rPr lang="fr-FR" dirty="0" err="1"/>
              <a:t>Es-ce</a:t>
            </a:r>
            <a:r>
              <a:rPr lang="fr-FR" dirty="0"/>
              <a:t> que maintenant, vous avez-tous ce qu’il faut pour organiser ce qui arrive ?</a:t>
            </a:r>
          </a:p>
          <a:p>
            <a:endParaRPr lang="fr-FR" dirty="0"/>
          </a:p>
          <a:p>
            <a:r>
              <a:rPr lang="fr-FR" dirty="0"/>
              <a:t>Avez-vous identifier les enjeux qui arrivent dés maintenant ?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37557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24EA-1F25-0B46-8A62-E422EF4F8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44A85-3E82-8341-A2E8-10D675B26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F151E-F7F9-0145-B0BC-3A898F3D9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423B5-3B7F-794C-A004-744184C2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1D655-9DD1-8E4E-925C-6D2908519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96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B468-570A-E143-81E0-88A51D58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4FF18-97CD-F145-8BCA-6EE0F1E25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515BD-DE5A-5B42-AB83-D7F481DF3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7E3DA-B2B1-7347-8C5E-6B053D2D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C4702-6C6E-CB45-91B9-8D508E8E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EA75BF-407D-44B4-AB9B-21F45D05F11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630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197A56-1084-8744-B674-1A748286F5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4FC31B-35A2-6E46-955D-4AE2C45F2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00FAE-B000-104C-96F1-F59415402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0C994-0A2F-E445-A73A-5DEFF347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F8A3E-C11A-D543-A66F-B4EEF2F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0317F4-AF15-4189-985D-33C24B060D3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596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B594-A35E-D049-A6EB-D0F838022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8D9CB-C71F-4F48-86EB-B2EBAF353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1CA52-F00D-3C4A-A89E-B2E264C59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10/25/2022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652E1-CEC6-2A47-BBB5-5376E705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9BC37-7C44-2741-B857-DC58242A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39138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9444-FB09-1D4B-B993-988E82EEF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3A692-3AB1-2F48-9AD0-28E927E27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B30D9-4960-5845-9CE5-3EC14FF51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10/25/2022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B8B90-79C9-B741-827F-956AD8BB9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46321-F800-6645-9794-DAC04301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60779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52CB0-45B6-E94C-BB0C-673B71CD1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D1A58-0CA2-DD44-97EA-44A80A421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D48DA-4721-7747-8A53-50DADBC8F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10/25/2022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E5E92-3B0F-964D-9515-27D261A58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51166-C16B-D145-A1B0-A39345A4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92981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1990-AEC4-A145-8910-31044225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A675F-04BF-3A42-8293-CCF396A60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0A5E6-1C70-7B40-B705-B6D95780C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C8CBB-B121-6F40-AC66-5AF12B8C1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10/25/2022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79C08-93C5-6D46-A075-757DDC738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50624-F307-464A-AFD0-4C65A2FC7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86616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07F3-FE4F-3D48-868D-CCC6FFE90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4527F-AACF-2349-9592-1865B3A7A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9F874C-6ADA-414B-BEB8-3994036A5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A03FD-5DCD-854D-8AA2-95781457AC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71768E-4586-F648-A6CC-85412EB4F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E1EF35-31CF-254E-9FB3-EFFBBB147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10/25/2022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C6BF72-07EB-0749-B365-C10EBB9C0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70439-ED16-DA42-9B5D-2D66B7FDB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1116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6E0F-1C7B-BE48-8292-CEBED98B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AC518-420C-934C-8EFE-A7AD4069D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10/25/2022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61E98-97B1-3C4D-93D5-FB474B821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F1934-17DA-344B-B603-836057FB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07622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C86AE-EFA2-0240-B9ED-7C0622E45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10/25/2022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EC2EB-467A-3B4C-B6AF-0543D83D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0FBFE-4A87-D048-A07A-A656DB8F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16758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0841C-5E24-7D41-A5A9-36C08370E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C6DE5-E041-1E40-B04E-26FFFF6E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6309C-0395-FF47-8A91-7C7E30867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C73A5-BBA9-1C42-981D-B4132877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10/25/2022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B03D3-05C2-554F-875E-FB71FAE01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5A5F7-E36A-2A48-8809-9CCBC4FA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72954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F955-C96B-AE4E-96D9-1A67B47D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029F-68AD-C446-9665-563D7F0E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97AF5-25F4-8647-B443-6A1F2552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7ACDF-99FC-C343-988D-536FC00F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1592B-CA75-4249-941A-7412341E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518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954CE-B146-7447-9057-DC72550E3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AE0F8C-BD7C-AD45-8245-500CAC79C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B137E-3908-504C-8246-4344AA534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D0274-8747-4F42-B159-BF186B87B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10/25/2022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E365-F44C-3749-A5EE-34793A24F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ADD33-292D-3A47-A2BE-F27704762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960819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DDDC6-BD82-D140-ABCF-936C609D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49518-3831-C544-A019-7FFEAFAF9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F36BB-8305-484E-9568-C0D36196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10/25/2022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3F647-4A09-AB4C-AE97-062226990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602E0-974E-AA48-9586-0C53FB3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929000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E4DE38-D2CA-1742-87E0-132A5439A1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493B0-EF0E-A143-99D6-51DE9ED2F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5F3FF-33AE-7040-917B-AAA3B2AE2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10/25/2022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4DD8F-AA8A-E84B-9467-F5B78B492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7CA87-A60E-0B47-B4CD-35C90D17B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8097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857C2-DD86-A94B-93B8-1232A406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DB49E-2974-CA46-A237-1D5BFBE83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3A00C-0CA4-E641-A739-54DFE088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0900A-5597-E542-BD9A-6BAEC8CC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BB631-A572-FC4E-8921-78AB1A22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ACA4CF-F5D5-48C6-80C2-7ACF3A9FB7C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6829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638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EF58-0475-044F-9582-C6155754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81B9-1E90-834F-BD6D-9E41ED13A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478FB-DC1F-AF4F-8141-28D69CF4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8CF64-CCEA-9949-AA7A-0EB01458E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C6B7C-68F6-2C4E-A93C-3C9766D6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3A07A-546F-F245-B442-45C70FEC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F9463F-D8D7-4C27-874E-44F4CAB4E9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73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EADA-CAC2-D34C-BB09-BA532BBEC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30CE6-7A0C-214D-B58C-4D360DA0C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08DB4-3B36-464C-B0F7-43299585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960CF-9C5C-0C45-A0E5-32DF2A0E0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7A24D-8D4B-4240-9555-16E348314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BABD6A-C968-7A47-AC0A-07D70A3D2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762947-370A-3D4A-88AA-290AF555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DC476-6A34-CA42-BC4D-8569DE1B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825BBE-6589-4ABC-B161-FC0511DE205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237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05BE-4BD4-A64B-9268-420C41FC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A40BFD-3818-BA46-9933-514D5106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E0BEB-419E-524F-AF0F-2A3871ED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997D3-6F76-2641-82F6-52BD7D72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5617C6-6A69-4549-9250-15C8C6120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51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4A069-797E-1749-8F03-CA0F4A994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37365-CB68-584A-BEA0-160EE4B7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99054-421B-C842-BE9A-A9ADE24C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37F8E5-401D-4F64-AC19-B10F8EE78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2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E55AF-B49F-484D-8373-0E6859A0B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D6A5F-F3C4-3648-BE71-4938031A1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4D609-E5AE-F24B-B47B-AF982EBBC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FFC77-3DCA-4140-9ED7-6B2B462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0642C-88B8-DC45-9B22-E794ACFA8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C9E80-E845-E84B-B1B9-1EF67362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5A46F6-D1FA-4BD0-A296-9A479897B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123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9749-A169-B640-AAE6-B5CED8A9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CE23F5-3C88-F142-9DB1-2300FABAD4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E174D-26E0-244A-88FE-ABF18A4F4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97117-C459-C240-B80C-47A1CA71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FE52B-9EE1-6045-AE9B-E2AE6D90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185FC-DDB5-5640-875F-6E679154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D93CC4-7FC0-400A-A0A6-68EA3514600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5009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A97D48-1144-1543-A9D0-6D8F30B55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91358-EB14-1644-8137-FF2E84DCA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A87CC-5B90-3C4E-AA24-B5E1F035D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60E5B-2E24-B941-8DE0-C0A90C36B7C5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1A7A4-2094-2E4E-ADD0-07CC8DC2C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9577-F99D-4141-90F1-A6EA6A581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484D0-E93D-3B4C-B946-B317F29E333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01487" y="67056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GB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  <p:sp>
        <p:nvSpPr>
          <p:cNvPr id="7" name="MSIPCMContentMarking" descr="{&quot;HashCode&quot;:-496329073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B69883B0-77FA-47F9-B4C1-41CBD9B28E2F}"/>
              </a:ext>
            </a:extLst>
          </p:cNvPr>
          <p:cNvSpPr txBox="1"/>
          <p:nvPr userDrawn="1"/>
        </p:nvSpPr>
        <p:spPr>
          <a:xfrm>
            <a:off x="0" y="6440626"/>
            <a:ext cx="1394988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217219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71491-DC00-1346-840B-9A4BA2E30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E1226-898C-6E4D-990A-9EFA08333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C71C5-5817-D34B-9BE2-BBE5E7592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72E74-81D3-8E46-AE9A-31DEF2959937}" type="datetimeFigureOut">
              <a:rPr lang="en-FR" smtClean="0"/>
              <a:t>10/25/2022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21394-4D6E-CB4C-913B-4300BC864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A99E1-4921-2943-AD98-AB96D1B92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  <p:sp>
        <p:nvSpPr>
          <p:cNvPr id="7" name="MSIPCMContentMarking" descr="{&quot;HashCode&quot;:-496329073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BA368637-DA90-4719-AE5D-CD61CC26B249}"/>
              </a:ext>
            </a:extLst>
          </p:cNvPr>
          <p:cNvSpPr txBox="1"/>
          <p:nvPr userDrawn="1"/>
        </p:nvSpPr>
        <p:spPr>
          <a:xfrm>
            <a:off x="0" y="6440626"/>
            <a:ext cx="1394988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52972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5/file/86df7dcfd896fcaf2674f757a2463eba-Paper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jpeg"/><Relationship Id="rId9" Type="http://schemas.openxmlformats.org/officeDocument/2006/relationships/image" Target="../media/image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jpeg"/><Relationship Id="rId9" Type="http://schemas.openxmlformats.org/officeDocument/2006/relationships/image" Target="../media/image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jpeg"/><Relationship Id="rId9" Type="http://schemas.openxmlformats.org/officeDocument/2006/relationships/image" Target="../media/image2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10" Type="http://schemas.openxmlformats.org/officeDocument/2006/relationships/image" Target="../media/image2.svg"/><Relationship Id="rId4" Type="http://schemas.openxmlformats.org/officeDocument/2006/relationships/image" Target="../media/image43.jpeg"/><Relationship Id="rId9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2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40.png"/><Relationship Id="rId5" Type="http://schemas.openxmlformats.org/officeDocument/2006/relationships/image" Target="../media/image44.jpg"/><Relationship Id="rId10" Type="http://schemas.openxmlformats.org/officeDocument/2006/relationships/image" Target="../media/image49.png"/><Relationship Id="rId4" Type="http://schemas.openxmlformats.org/officeDocument/2006/relationships/image" Target="../media/image43.jpeg"/><Relationship Id="rId9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2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40.png"/><Relationship Id="rId5" Type="http://schemas.openxmlformats.org/officeDocument/2006/relationships/image" Target="../media/image44.jpg"/><Relationship Id="rId10" Type="http://schemas.openxmlformats.org/officeDocument/2006/relationships/image" Target="../media/image49.png"/><Relationship Id="rId4" Type="http://schemas.openxmlformats.org/officeDocument/2006/relationships/image" Target="../media/image43.jpeg"/><Relationship Id="rId9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12" Type="http://schemas.openxmlformats.org/officeDocument/2006/relationships/image" Target="../media/image2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40.png"/><Relationship Id="rId5" Type="http://schemas.openxmlformats.org/officeDocument/2006/relationships/image" Target="../media/image44.jpg"/><Relationship Id="rId10" Type="http://schemas.openxmlformats.org/officeDocument/2006/relationships/image" Target="../media/image46.png"/><Relationship Id="rId4" Type="http://schemas.openxmlformats.org/officeDocument/2006/relationships/image" Target="../media/image43.jpeg"/><Relationship Id="rId9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12" Type="http://schemas.openxmlformats.org/officeDocument/2006/relationships/image" Target="../media/image2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40.png"/><Relationship Id="rId5" Type="http://schemas.openxmlformats.org/officeDocument/2006/relationships/image" Target="../media/image44.jpg"/><Relationship Id="rId10" Type="http://schemas.openxmlformats.org/officeDocument/2006/relationships/image" Target="../media/image46.png"/><Relationship Id="rId4" Type="http://schemas.openxmlformats.org/officeDocument/2006/relationships/image" Target="../media/image43.jpeg"/><Relationship Id="rId9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12" Type="http://schemas.openxmlformats.org/officeDocument/2006/relationships/image" Target="../media/image2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40.png"/><Relationship Id="rId5" Type="http://schemas.openxmlformats.org/officeDocument/2006/relationships/image" Target="../media/image44.jpg"/><Relationship Id="rId10" Type="http://schemas.openxmlformats.org/officeDocument/2006/relationships/image" Target="../media/image46.png"/><Relationship Id="rId4" Type="http://schemas.openxmlformats.org/officeDocument/2006/relationships/image" Target="../media/image43.jpeg"/><Relationship Id="rId9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.sv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12" Type="http://schemas.openxmlformats.org/officeDocument/2006/relationships/image" Target="../media/image4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50.jpeg"/><Relationship Id="rId5" Type="http://schemas.openxmlformats.org/officeDocument/2006/relationships/image" Target="../media/image44.jpg"/><Relationship Id="rId10" Type="http://schemas.openxmlformats.org/officeDocument/2006/relationships/image" Target="../media/image46.png"/><Relationship Id="rId4" Type="http://schemas.openxmlformats.org/officeDocument/2006/relationships/image" Target="../media/image43.jpeg"/><Relationship Id="rId9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.sv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12" Type="http://schemas.openxmlformats.org/officeDocument/2006/relationships/image" Target="../media/image4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50.jpeg"/><Relationship Id="rId5" Type="http://schemas.openxmlformats.org/officeDocument/2006/relationships/image" Target="../media/image44.jpg"/><Relationship Id="rId10" Type="http://schemas.openxmlformats.org/officeDocument/2006/relationships/image" Target="../media/image46.png"/><Relationship Id="rId4" Type="http://schemas.openxmlformats.org/officeDocument/2006/relationships/image" Target="../media/image43.jpeg"/><Relationship Id="rId9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" TargetMode="External"/><Relationship Id="rId4" Type="http://schemas.openxmlformats.org/officeDocument/2006/relationships/hyperlink" Target="https://fr.wikipedia.org/wiki/Test_de_Turi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F9411-EA7D-4D4E-A03E-C99257532632}"/>
              </a:ext>
            </a:extLst>
          </p:cNvPr>
          <p:cNvSpPr txBox="1"/>
          <p:nvPr/>
        </p:nvSpPr>
        <p:spPr>
          <a:xfrm>
            <a:off x="2356338" y="447270"/>
            <a:ext cx="970231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6000" b="1" spc="-150" dirty="0">
                <a:latin typeface="Century Gothic"/>
              </a:rPr>
              <a:t>Will </a:t>
            </a:r>
            <a:r>
              <a:rPr lang="en-US" sz="6000" b="1" spc="-150" dirty="0">
                <a:solidFill>
                  <a:srgbClr val="0070C0"/>
                </a:solidFill>
                <a:latin typeface="Century Gothic"/>
              </a:rPr>
              <a:t>IA</a:t>
            </a:r>
            <a:r>
              <a:rPr lang="en-US" sz="6000" b="1" spc="-150" dirty="0">
                <a:latin typeface="Century Gothic"/>
              </a:rPr>
              <a:t> change our </a:t>
            </a:r>
            <a:r>
              <a:rPr lang="en-US" sz="6000" b="1" spc="-150" dirty="0">
                <a:solidFill>
                  <a:srgbClr val="FF0000"/>
                </a:solidFill>
                <a:latin typeface="Century Gothic"/>
              </a:rPr>
              <a:t>organization</a:t>
            </a:r>
            <a:r>
              <a:rPr lang="en-US" sz="6000" b="1" spc="-150" dirty="0">
                <a:latin typeface="Century Gothic"/>
              </a:rPr>
              <a:t> ? </a:t>
            </a:r>
            <a:endParaRPr lang="en-US" sz="6000" b="1" spc="-150" dirty="0">
              <a:latin typeface="Century Gothic"/>
              <a:ea typeface="Noto Sans Disp SemCond SemBd" panose="020B0702040504020204" pitchFamily="34"/>
              <a:cs typeface="Noto Sans Disp SemCond SemBd" panose="020B0702040504020204" pitchFamily="34"/>
            </a:endParaRPr>
          </a:p>
        </p:txBody>
      </p:sp>
      <p:sp>
        <p:nvSpPr>
          <p:cNvPr id="15" name="Bande diagonale 14">
            <a:extLst>
              <a:ext uri="{FF2B5EF4-FFF2-40B4-BE49-F238E27FC236}">
                <a16:creationId xmlns:a16="http://schemas.microsoft.com/office/drawing/2014/main" id="{3ABE3782-318A-3449-ADA0-25CC72099B70}"/>
              </a:ext>
            </a:extLst>
          </p:cNvPr>
          <p:cNvSpPr/>
          <p:nvPr/>
        </p:nvSpPr>
        <p:spPr>
          <a:xfrm>
            <a:off x="0" y="0"/>
            <a:ext cx="3175000" cy="3175000"/>
          </a:xfrm>
          <a:custGeom>
            <a:avLst/>
            <a:gdLst>
              <a:gd name="connsiteX0" fmla="*/ 0 w 3175000"/>
              <a:gd name="connsiteY0" fmla="*/ 15875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1587500 h 3175000"/>
              <a:gd name="connsiteX0" fmla="*/ 0 w 3175000"/>
              <a:gd name="connsiteY0" fmla="*/ 23749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003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368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400300 h 3200400"/>
              <a:gd name="connsiteX1" fmla="*/ 2374900 w 3175000"/>
              <a:gd name="connsiteY1" fmla="*/ 0 h 3200400"/>
              <a:gd name="connsiteX2" fmla="*/ 3175000 w 3175000"/>
              <a:gd name="connsiteY2" fmla="*/ 25400 h 3200400"/>
              <a:gd name="connsiteX3" fmla="*/ 0 w 3175000"/>
              <a:gd name="connsiteY3" fmla="*/ 3200400 h 3200400"/>
              <a:gd name="connsiteX4" fmla="*/ 0 w 3175000"/>
              <a:gd name="connsiteY4" fmla="*/ 2400300 h 3200400"/>
              <a:gd name="connsiteX0" fmla="*/ 0 w 3175000"/>
              <a:gd name="connsiteY0" fmla="*/ 2374900 h 3175000"/>
              <a:gd name="connsiteX1" fmla="*/ 2349500 w 3175000"/>
              <a:gd name="connsiteY1" fmla="*/ 254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257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622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5000" h="3175000">
                <a:moveTo>
                  <a:pt x="0" y="2374900"/>
                </a:moveTo>
                <a:lnTo>
                  <a:pt x="2362200" y="12700"/>
                </a:lnTo>
                <a:lnTo>
                  <a:pt x="3175000" y="0"/>
                </a:lnTo>
                <a:lnTo>
                  <a:pt x="0" y="3175000"/>
                </a:lnTo>
                <a:lnTo>
                  <a:pt x="0" y="23749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Graphique 27">
            <a:extLst>
              <a:ext uri="{FF2B5EF4-FFF2-40B4-BE49-F238E27FC236}">
                <a16:creationId xmlns:a16="http://schemas.microsoft.com/office/drawing/2014/main" id="{F944C26F-4E09-1C4E-97BC-B9649F101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3CE6D7-5DA9-45E3-9E09-970E33FD8F6C}"/>
              </a:ext>
            </a:extLst>
          </p:cNvPr>
          <p:cNvSpPr/>
          <p:nvPr/>
        </p:nvSpPr>
        <p:spPr>
          <a:xfrm>
            <a:off x="95250" y="6609594"/>
            <a:ext cx="6305550" cy="248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D693497-66A7-4007-A09D-485B70DA8960}"/>
              </a:ext>
            </a:extLst>
          </p:cNvPr>
          <p:cNvSpPr txBox="1"/>
          <p:nvPr/>
        </p:nvSpPr>
        <p:spPr>
          <a:xfrm>
            <a:off x="8985985" y="5111535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150" dirty="0">
                <a:latin typeface="Century Gothic" panose="020B0502020202020204" pitchFamily="34" charset="0"/>
              </a:rPr>
              <a:t>Guillaume</a:t>
            </a:r>
            <a:r>
              <a:rPr lang="en-US" sz="2400" b="1" spc="-150" dirty="0">
                <a:latin typeface="Century Gothic" panose="020B0502020202020204" pitchFamily="34" charset="0"/>
              </a:rPr>
              <a:t> </a:t>
            </a:r>
            <a:r>
              <a:rPr lang="en-US" sz="2400" b="1" spc="-150" dirty="0" err="1">
                <a:latin typeface="Century Gothic" panose="020B0502020202020204" pitchFamily="34" charset="0"/>
              </a:rPr>
              <a:t>Chervet</a:t>
            </a:r>
            <a:endParaRPr lang="en-US" sz="2400" b="1" spc="-150" dirty="0">
              <a:latin typeface="Century Gothic" panose="020B050202020202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E02377C-73E9-4E89-8F4E-21D6240BF1FC}"/>
              </a:ext>
            </a:extLst>
          </p:cNvPr>
          <p:cNvSpPr>
            <a:spLocks noChangeAspect="1"/>
          </p:cNvSpPr>
          <p:nvPr/>
        </p:nvSpPr>
        <p:spPr>
          <a:xfrm>
            <a:off x="9667186" y="3661988"/>
            <a:ext cx="1407126" cy="1413281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5">
            <a:extLst>
              <a:ext uri="{FF2B5EF4-FFF2-40B4-BE49-F238E27FC236}">
                <a16:creationId xmlns:a16="http://schemas.microsoft.com/office/drawing/2014/main" id="{FA4E5187-8585-453A-9DDA-F725F27D3D3C}"/>
              </a:ext>
            </a:extLst>
          </p:cNvPr>
          <p:cNvSpPr txBox="1"/>
          <p:nvPr/>
        </p:nvSpPr>
        <p:spPr>
          <a:xfrm>
            <a:off x="8670854" y="5536935"/>
            <a:ext cx="339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/>
              <a:t>TechLead – ML Engineer @</a:t>
            </a:r>
            <a:r>
              <a:rPr lang="en-US" dirty="0" err="1"/>
              <a:t>guiChervet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52B093-A241-4FDD-8EE0-13769CEB6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3408" y="5840725"/>
            <a:ext cx="370591" cy="276721"/>
          </a:xfrm>
          <a:prstGeom prst="rect">
            <a:avLst/>
          </a:prstGeom>
        </p:spPr>
      </p:pic>
      <p:pic>
        <p:nvPicPr>
          <p:cNvPr id="11" name="Picture 4" descr="Afficher l’image source">
            <a:extLst>
              <a:ext uri="{FF2B5EF4-FFF2-40B4-BE49-F238E27FC236}">
                <a16:creationId xmlns:a16="http://schemas.microsoft.com/office/drawing/2014/main" id="{AA098423-F7B1-4C4A-9F69-2DD819F4D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99" y="6289612"/>
            <a:ext cx="1075660" cy="43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4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5"/>
    </mc:Choice>
    <mc:Fallback xmlns="">
      <p:transition spd="slow" advTm="38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ZoneTexte 35">
            <a:extLst>
              <a:ext uri="{FF2B5EF4-FFF2-40B4-BE49-F238E27FC236}">
                <a16:creationId xmlns:a16="http://schemas.microsoft.com/office/drawing/2014/main" id="{1A6C0B07-B23B-46EF-92C8-AE5F46E7A05A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7A1039-47E2-40C7-A460-7E322923EFD6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8B2471-F2EA-4BBF-924C-57C5F889E850}"/>
              </a:ext>
            </a:extLst>
          </p:cNvPr>
          <p:cNvSpPr/>
          <p:nvPr/>
        </p:nvSpPr>
        <p:spPr>
          <a:xfrm>
            <a:off x="2904340" y="10108"/>
            <a:ext cx="880110" cy="8549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sz="280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7387B30-B2E1-46D4-A8BD-3F4A619637F9}"/>
              </a:ext>
            </a:extLst>
          </p:cNvPr>
          <p:cNvSpPr txBox="1"/>
          <p:nvPr/>
        </p:nvSpPr>
        <p:spPr>
          <a:xfrm>
            <a:off x="2852074" y="-6227"/>
            <a:ext cx="984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Ecotag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232F69-9ED0-44F3-B530-5896104BDD8D}"/>
              </a:ext>
            </a:extLst>
          </p:cNvPr>
          <p:cNvSpPr/>
          <p:nvPr/>
        </p:nvSpPr>
        <p:spPr>
          <a:xfrm>
            <a:off x="-1" y="0"/>
            <a:ext cx="12183437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3) Change, </a:t>
            </a:r>
            <a:r>
              <a:rPr lang="fr-FR" sz="3600" dirty="0" err="1"/>
              <a:t>it’s</a:t>
            </a:r>
            <a:r>
              <a:rPr lang="fr-FR" sz="3600" dirty="0"/>
              <a:t> alive</a:t>
            </a:r>
          </a:p>
        </p:txBody>
      </p:sp>
      <p:pic>
        <p:nvPicPr>
          <p:cNvPr id="1026" name="Picture 2" descr="Afficher l’image source">
            <a:extLst>
              <a:ext uri="{FF2B5EF4-FFF2-40B4-BE49-F238E27FC236}">
                <a16:creationId xmlns:a16="http://schemas.microsoft.com/office/drawing/2014/main" id="{9F68DB37-9B0F-4760-85B6-C7900FC17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81" b="24306"/>
          <a:stretch/>
        </p:blipFill>
        <p:spPr bwMode="auto">
          <a:xfrm>
            <a:off x="398003" y="1828800"/>
            <a:ext cx="11395994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668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isocèle 6">
            <a:extLst>
              <a:ext uri="{FF2B5EF4-FFF2-40B4-BE49-F238E27FC236}">
                <a16:creationId xmlns:a16="http://schemas.microsoft.com/office/drawing/2014/main" id="{F5F90120-194D-4A1B-8939-29CC75CA6B73}"/>
              </a:ext>
            </a:extLst>
          </p:cNvPr>
          <p:cNvSpPr/>
          <p:nvPr/>
        </p:nvSpPr>
        <p:spPr>
          <a:xfrm>
            <a:off x="3811219" y="1415475"/>
            <a:ext cx="4597400" cy="3848100"/>
          </a:xfrm>
          <a:prstGeom prst="triangle">
            <a:avLst/>
          </a:prstGeom>
          <a:noFill/>
          <a:ln w="1778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8C49A4-53AE-423B-87B7-F0A2CA6C3B47}"/>
              </a:ext>
            </a:extLst>
          </p:cNvPr>
          <p:cNvSpPr txBox="1"/>
          <p:nvPr/>
        </p:nvSpPr>
        <p:spPr>
          <a:xfrm>
            <a:off x="0" y="5694277"/>
            <a:ext cx="5055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Better prediction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C191C32-8406-4C0A-8C8C-4673AE6FD021}"/>
              </a:ext>
            </a:extLst>
          </p:cNvPr>
          <p:cNvSpPr txBox="1"/>
          <p:nvPr/>
        </p:nvSpPr>
        <p:spPr>
          <a:xfrm>
            <a:off x="8581374" y="5705294"/>
            <a:ext cx="2643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Cheaper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88FFFE3-EB6C-4F33-B62F-6A23E6658487}"/>
              </a:ext>
            </a:extLst>
          </p:cNvPr>
          <p:cNvSpPr txBox="1"/>
          <p:nvPr/>
        </p:nvSpPr>
        <p:spPr>
          <a:xfrm>
            <a:off x="3670603" y="37603"/>
            <a:ext cx="5265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Quicker response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32C9CDC-640C-4C1D-849E-B612BF21AAF3}"/>
              </a:ext>
            </a:extLst>
          </p:cNvPr>
          <p:cNvCxnSpPr/>
          <p:nvPr/>
        </p:nvCxnSpPr>
        <p:spPr>
          <a:xfrm>
            <a:off x="3948613" y="3339525"/>
            <a:ext cx="1277957" cy="892367"/>
          </a:xfrm>
          <a:prstGeom prst="line">
            <a:avLst/>
          </a:prstGeom>
          <a:ln w="177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4BB3EB2-AB6D-4681-8624-60B4745422A7}"/>
              </a:ext>
            </a:extLst>
          </p:cNvPr>
          <p:cNvCxnSpPr>
            <a:cxnSpLocks/>
          </p:cNvCxnSpPr>
          <p:nvPr/>
        </p:nvCxnSpPr>
        <p:spPr>
          <a:xfrm flipV="1">
            <a:off x="6303311" y="2324559"/>
            <a:ext cx="1111637" cy="662427"/>
          </a:xfrm>
          <a:prstGeom prst="line">
            <a:avLst/>
          </a:prstGeom>
          <a:ln w="177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C6B1077-C94C-461D-B03A-90189481AA02}"/>
              </a:ext>
            </a:extLst>
          </p:cNvPr>
          <p:cNvCxnSpPr>
            <a:cxnSpLocks/>
          </p:cNvCxnSpPr>
          <p:nvPr/>
        </p:nvCxnSpPr>
        <p:spPr>
          <a:xfrm flipV="1">
            <a:off x="5542876" y="4638101"/>
            <a:ext cx="0" cy="1160149"/>
          </a:xfrm>
          <a:prstGeom prst="line">
            <a:avLst/>
          </a:prstGeom>
          <a:ln w="177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B10AFD40-E729-483B-9C9B-8FEFD0D9D3CA}"/>
              </a:ext>
            </a:extLst>
          </p:cNvPr>
          <p:cNvSpPr txBox="1"/>
          <p:nvPr/>
        </p:nvSpPr>
        <p:spPr>
          <a:xfrm>
            <a:off x="10325100" y="0"/>
            <a:ext cx="18669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ES"/>
            </a:defPPr>
            <a:lvl1pPr algn="ctr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D293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21E606-80EB-4D28-B31A-0B4B1DB09577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rgbClr val="122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872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5">
            <a:extLst>
              <a:ext uri="{FF2B5EF4-FFF2-40B4-BE49-F238E27FC236}">
                <a16:creationId xmlns:a16="http://schemas.microsoft.com/office/drawing/2014/main" id="{465360AC-01AD-4126-9807-0968EDCF6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339" y="931094"/>
            <a:ext cx="1380564" cy="123615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28AB8B-7A2B-4D5C-8158-8AD90E161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176" y="3834017"/>
            <a:ext cx="1390650" cy="1993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AB43DC7-70B0-428C-BA00-074753537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60951" y="3329407"/>
            <a:ext cx="1991818" cy="2809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13A39A2-87DB-4AC7-8225-36F52451E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956" y="4344487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7418" y="3908042"/>
            <a:ext cx="657225" cy="152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D92FC87-14B0-4A72-90A2-BBBACE35B5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9824" y="3604534"/>
            <a:ext cx="1257300" cy="21907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7998" y="4198519"/>
            <a:ext cx="733425" cy="1333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FA4FA91-E05B-423B-9BC1-AC48BE9E2F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9052" y="4758281"/>
            <a:ext cx="1133475" cy="1714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5466" y="5316826"/>
            <a:ext cx="733425" cy="13335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3B4C267-D41C-41D4-A5B3-CF3A24223D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9912" y="4429083"/>
            <a:ext cx="1470212" cy="139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4502" y="5508679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80626" y="5081564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9570" y="5841522"/>
            <a:ext cx="733425" cy="1333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6E1BA4-B779-4AC2-93CD-1B21B8B225E2}"/>
              </a:ext>
            </a:extLst>
          </p:cNvPr>
          <p:cNvSpPr txBox="1"/>
          <p:nvPr/>
        </p:nvSpPr>
        <p:spPr>
          <a:xfrm>
            <a:off x="2596403" y="1084012"/>
            <a:ext cx="1285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Page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538190" y="4592864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59467D-2888-4F40-8EBD-E6F627A6D1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7436" y="130197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905D87-28F4-409A-9EB9-34C6497CC5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9646" y="864868"/>
            <a:ext cx="1488143" cy="1334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9A6FEF67-DC71-4064-98E7-9F487A54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72" y="927601"/>
            <a:ext cx="1380564" cy="1236152"/>
          </a:xfrm>
          <a:prstGeom prst="rect">
            <a:avLst/>
          </a:prstGeom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" y="2330105"/>
            <a:ext cx="1550895" cy="1577789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AB8EB02C-5162-41C2-B59A-F978CEA9B4D7}"/>
              </a:ext>
            </a:extLst>
          </p:cNvPr>
          <p:cNvSpPr/>
          <p:nvPr/>
        </p:nvSpPr>
        <p:spPr>
          <a:xfrm rot="-2520000">
            <a:off x="1409072" y="2297900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 rot="2400000">
            <a:off x="1368730" y="3284017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10E86D-B938-41E0-9E7E-449296B6A70C}"/>
              </a:ext>
            </a:extLst>
          </p:cNvPr>
          <p:cNvSpPr txBox="1"/>
          <p:nvPr/>
        </p:nvSpPr>
        <p:spPr>
          <a:xfrm rot="-2580000">
            <a:off x="1350308" y="2348036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1E47E77-3002-4339-AA9A-29438925A970}"/>
              </a:ext>
            </a:extLst>
          </p:cNvPr>
          <p:cNvSpPr/>
          <p:nvPr/>
        </p:nvSpPr>
        <p:spPr>
          <a:xfrm>
            <a:off x="3482160" y="1257993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A403B89-ACE4-4A98-957D-8FE8674F6756}"/>
              </a:ext>
            </a:extLst>
          </p:cNvPr>
          <p:cNvSpPr/>
          <p:nvPr/>
        </p:nvSpPr>
        <p:spPr>
          <a:xfrm>
            <a:off x="7098696" y="125797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5113735" y="4592864"/>
            <a:ext cx="830983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63DA772-256B-4783-AFB8-CFE4ACBAC73E}"/>
              </a:ext>
            </a:extLst>
          </p:cNvPr>
          <p:cNvSpPr/>
          <p:nvPr/>
        </p:nvSpPr>
        <p:spPr>
          <a:xfrm>
            <a:off x="5140630" y="1240064"/>
            <a:ext cx="830983" cy="5037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510802" y="4714718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A06601-74EE-41DC-9D38-1159B314C50C}"/>
              </a:ext>
            </a:extLst>
          </p:cNvPr>
          <p:cNvSpPr txBox="1"/>
          <p:nvPr/>
        </p:nvSpPr>
        <p:spPr>
          <a:xfrm>
            <a:off x="3448049" y="1379848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5058896" y="4696788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pic>
        <p:nvPicPr>
          <p:cNvPr id="47" name="Picture 10">
            <a:extLst>
              <a:ext uri="{FF2B5EF4-FFF2-40B4-BE49-F238E27FC236}">
                <a16:creationId xmlns:a16="http://schemas.microsoft.com/office/drawing/2014/main" id="{7482DCD2-1001-4E41-9F5F-098B4C2E6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708" y="4335522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7027700" y="459704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>
            <a:off x="8587558" y="4570148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E86791-606D-4E90-9889-D0ACB27CCE10}"/>
              </a:ext>
            </a:extLst>
          </p:cNvPr>
          <p:cNvSpPr/>
          <p:nvPr/>
        </p:nvSpPr>
        <p:spPr>
          <a:xfrm>
            <a:off x="7758952" y="4440991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7758952" y="4593391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7758951" y="4745790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7758951" y="4898190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368013-0577-4B21-B6FD-4E1F1B6BB926}"/>
              </a:ext>
            </a:extLst>
          </p:cNvPr>
          <p:cNvSpPr/>
          <p:nvPr/>
        </p:nvSpPr>
        <p:spPr>
          <a:xfrm>
            <a:off x="7463116" y="5077485"/>
            <a:ext cx="1308846" cy="17032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169252-75F3-4951-AA8D-6A6402B8D826}"/>
              </a:ext>
            </a:extLst>
          </p:cNvPr>
          <p:cNvSpPr txBox="1"/>
          <p:nvPr/>
        </p:nvSpPr>
        <p:spPr>
          <a:xfrm>
            <a:off x="7081954" y="1370865"/>
            <a:ext cx="11379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7019922" y="4709933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>
            <a:off x="8631331" y="4693683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FE806C-6168-4724-B979-45E8B03B5933}"/>
              </a:ext>
            </a:extLst>
          </p:cNvPr>
          <p:cNvSpPr txBox="1"/>
          <p:nvPr/>
        </p:nvSpPr>
        <p:spPr>
          <a:xfrm>
            <a:off x="5094755" y="1379848"/>
            <a:ext cx="125505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pic>
        <p:nvPicPr>
          <p:cNvPr id="54" name="Picture 6">
            <a:extLst>
              <a:ext uri="{FF2B5EF4-FFF2-40B4-BE49-F238E27FC236}">
                <a16:creationId xmlns:a16="http://schemas.microsoft.com/office/drawing/2014/main" id="{D3734E4B-0659-46CC-BBBF-7530F014FC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26513" y="1111002"/>
            <a:ext cx="878541" cy="795618"/>
          </a:xfrm>
          <a:prstGeom prst="rect">
            <a:avLst/>
          </a:prstGeom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D5819918-CF5E-4180-9615-C593FF768ABF}"/>
              </a:ext>
            </a:extLst>
          </p:cNvPr>
          <p:cNvSpPr/>
          <p:nvPr/>
        </p:nvSpPr>
        <p:spPr>
          <a:xfrm>
            <a:off x="8850755" y="126593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A8D2C4-002F-4A2B-AD78-81A1AEDAB6C0}"/>
              </a:ext>
            </a:extLst>
          </p:cNvPr>
          <p:cNvSpPr txBox="1"/>
          <p:nvPr/>
        </p:nvSpPr>
        <p:spPr>
          <a:xfrm>
            <a:off x="8851942" y="1387786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BD1DC2-D311-44B5-BC7A-F89EA94FCFC6}"/>
              </a:ext>
            </a:extLst>
          </p:cNvPr>
          <p:cNvSpPr/>
          <p:nvPr/>
        </p:nvSpPr>
        <p:spPr>
          <a:xfrm>
            <a:off x="9510289" y="11457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1E651C-6D75-43FF-8BF5-8D0B29F7D565}"/>
              </a:ext>
            </a:extLst>
          </p:cNvPr>
          <p:cNvSpPr/>
          <p:nvPr/>
        </p:nvSpPr>
        <p:spPr>
          <a:xfrm>
            <a:off x="9510289" y="1235386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CD44D3-44E4-446B-98E7-BE8F4DA59B70}"/>
              </a:ext>
            </a:extLst>
          </p:cNvPr>
          <p:cNvSpPr/>
          <p:nvPr/>
        </p:nvSpPr>
        <p:spPr>
          <a:xfrm>
            <a:off x="9510288" y="133399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4F2A9B-A971-46E0-8403-84E4A9E1BB55}"/>
              </a:ext>
            </a:extLst>
          </p:cNvPr>
          <p:cNvSpPr/>
          <p:nvPr/>
        </p:nvSpPr>
        <p:spPr>
          <a:xfrm>
            <a:off x="9510289" y="14236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0F97B8-A082-45AF-9FB3-0B35A0B45AC2}"/>
              </a:ext>
            </a:extLst>
          </p:cNvPr>
          <p:cNvSpPr/>
          <p:nvPr/>
        </p:nvSpPr>
        <p:spPr>
          <a:xfrm>
            <a:off x="9510289" y="151329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3A552E-EE0E-4988-8C70-689813E23692}"/>
              </a:ext>
            </a:extLst>
          </p:cNvPr>
          <p:cNvSpPr/>
          <p:nvPr/>
        </p:nvSpPr>
        <p:spPr>
          <a:xfrm>
            <a:off x="9510289" y="161190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4ABF0D-0A0C-4F0C-990D-7A2883DCFD7F}"/>
              </a:ext>
            </a:extLst>
          </p:cNvPr>
          <p:cNvSpPr/>
          <p:nvPr/>
        </p:nvSpPr>
        <p:spPr>
          <a:xfrm>
            <a:off x="9510288" y="17015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592CE1-4F13-4547-B701-0E1E57F749DD}"/>
              </a:ext>
            </a:extLst>
          </p:cNvPr>
          <p:cNvSpPr/>
          <p:nvPr/>
        </p:nvSpPr>
        <p:spPr>
          <a:xfrm>
            <a:off x="9850948" y="11457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5F2ED8-F4DE-49B5-B9EE-F272EE1A9F1A}"/>
              </a:ext>
            </a:extLst>
          </p:cNvPr>
          <p:cNvSpPr/>
          <p:nvPr/>
        </p:nvSpPr>
        <p:spPr>
          <a:xfrm>
            <a:off x="9850947" y="12443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A2C1E5-1AE1-42D8-9782-6B27BF8010A8}"/>
              </a:ext>
            </a:extLst>
          </p:cNvPr>
          <p:cNvSpPr/>
          <p:nvPr/>
        </p:nvSpPr>
        <p:spPr>
          <a:xfrm>
            <a:off x="9850948" y="132503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92D734-85B6-4D08-A870-559529C11E3F}"/>
              </a:ext>
            </a:extLst>
          </p:cNvPr>
          <p:cNvSpPr/>
          <p:nvPr/>
        </p:nvSpPr>
        <p:spPr>
          <a:xfrm>
            <a:off x="9850947" y="142364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81ADBA6-F851-4F46-B854-603DF4B13698}"/>
              </a:ext>
            </a:extLst>
          </p:cNvPr>
          <p:cNvSpPr/>
          <p:nvPr/>
        </p:nvSpPr>
        <p:spPr>
          <a:xfrm>
            <a:off x="9850948" y="150432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E0C0CD4-1600-4E9C-B4EE-B1E9956A963B}"/>
              </a:ext>
            </a:extLst>
          </p:cNvPr>
          <p:cNvSpPr/>
          <p:nvPr/>
        </p:nvSpPr>
        <p:spPr>
          <a:xfrm>
            <a:off x="9850947" y="160293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25BA22E-B152-4E17-BCCF-686B04AA6F97}"/>
              </a:ext>
            </a:extLst>
          </p:cNvPr>
          <p:cNvSpPr/>
          <p:nvPr/>
        </p:nvSpPr>
        <p:spPr>
          <a:xfrm>
            <a:off x="9850947" y="169258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6">
            <a:extLst>
              <a:ext uri="{FF2B5EF4-FFF2-40B4-BE49-F238E27FC236}">
                <a16:creationId xmlns:a16="http://schemas.microsoft.com/office/drawing/2014/main" id="{B49438F2-C0EA-4F3E-A0F4-96BE99B98EA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66754" y="1211368"/>
            <a:ext cx="430306" cy="71523"/>
          </a:xfrm>
          <a:prstGeom prst="rect">
            <a:avLst/>
          </a:prstGeom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E2540B05-1D8D-4307-82B4-A2FAEE51E8A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47436" y="1318945"/>
            <a:ext cx="430306" cy="71523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FA8EF3AD-BA1B-4D6F-B3D7-9B58E2BA022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66753" y="1444450"/>
            <a:ext cx="430306" cy="71523"/>
          </a:xfrm>
          <a:prstGeom prst="rect">
            <a:avLst/>
          </a:prstGeom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F15A1D32-7F2F-4420-AAB1-737013AB1A2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20541" y="1614779"/>
            <a:ext cx="430306" cy="71523"/>
          </a:xfrm>
          <a:prstGeom prst="rect">
            <a:avLst/>
          </a:prstGeom>
        </p:spPr>
      </p:pic>
      <p:pic>
        <p:nvPicPr>
          <p:cNvPr id="75" name="Picture 6">
            <a:extLst>
              <a:ext uri="{FF2B5EF4-FFF2-40B4-BE49-F238E27FC236}">
                <a16:creationId xmlns:a16="http://schemas.microsoft.com/office/drawing/2014/main" id="{E75EA813-68A6-476B-885D-14F98C7B8E4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20542" y="1740286"/>
            <a:ext cx="430306" cy="71523"/>
          </a:xfrm>
          <a:prstGeom prst="rect">
            <a:avLst/>
          </a:prstGeom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A2CCE513-BAFD-41FC-8B3D-F424B6D8119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48824" y="1892685"/>
            <a:ext cx="430306" cy="71523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BAF3C916-8B9E-4DD2-874E-5E4BACCEC769}"/>
              </a:ext>
            </a:extLst>
          </p:cNvPr>
          <p:cNvSpPr/>
          <p:nvPr/>
        </p:nvSpPr>
        <p:spPr>
          <a:xfrm>
            <a:off x="10025998" y="127489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C886352-BDE3-48AD-80C3-2899CF691C13}"/>
              </a:ext>
            </a:extLst>
          </p:cNvPr>
          <p:cNvSpPr txBox="1"/>
          <p:nvPr/>
        </p:nvSpPr>
        <p:spPr>
          <a:xfrm>
            <a:off x="10000291" y="1387786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79" name="Picture 6">
            <a:extLst>
              <a:ext uri="{FF2B5EF4-FFF2-40B4-BE49-F238E27FC236}">
                <a16:creationId xmlns:a16="http://schemas.microsoft.com/office/drawing/2014/main" id="{DAD1C261-247B-477A-8B9A-BB70ABAA24D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92259" y="2036120"/>
            <a:ext cx="430306" cy="71523"/>
          </a:xfrm>
          <a:prstGeom prst="rect">
            <a:avLst/>
          </a:prstGeom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0CC3869E-0DE3-4468-B249-2C6B1EF4818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495035" y="1076896"/>
            <a:ext cx="430306" cy="71523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 rot="2280000">
            <a:off x="1332378" y="3495517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84" name="Picture 6">
            <a:extLst>
              <a:ext uri="{FF2B5EF4-FFF2-40B4-BE49-F238E27FC236}">
                <a16:creationId xmlns:a16="http://schemas.microsoft.com/office/drawing/2014/main" id="{F2D4449B-638C-4D35-B634-2D62A98500B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8909567" y="2497651"/>
            <a:ext cx="430306" cy="71523"/>
          </a:xfrm>
          <a:prstGeom prst="rect">
            <a:avLst/>
          </a:prstGeom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1F54373F-2D15-41CF-927B-B9782B469B9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8909568" y="2623158"/>
            <a:ext cx="430306" cy="71523"/>
          </a:xfrm>
          <a:prstGeom prst="rect">
            <a:avLst/>
          </a:prstGeom>
        </p:spPr>
      </p:pic>
      <p:sp>
        <p:nvSpPr>
          <p:cNvPr id="82" name="Arrow: Right 76">
            <a:extLst>
              <a:ext uri="{FF2B5EF4-FFF2-40B4-BE49-F238E27FC236}">
                <a16:creationId xmlns:a16="http://schemas.microsoft.com/office/drawing/2014/main" id="{114B039E-1705-4ECD-9DE5-3FDBDA2D41ED}"/>
              </a:ext>
            </a:extLst>
          </p:cNvPr>
          <p:cNvSpPr/>
          <p:nvPr/>
        </p:nvSpPr>
        <p:spPr>
          <a:xfrm rot="2235186">
            <a:off x="8333994" y="205841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77">
            <a:extLst>
              <a:ext uri="{FF2B5EF4-FFF2-40B4-BE49-F238E27FC236}">
                <a16:creationId xmlns:a16="http://schemas.microsoft.com/office/drawing/2014/main" id="{048FD59B-B2B0-4DE7-BA8F-8FE0E6ADB908}"/>
              </a:ext>
            </a:extLst>
          </p:cNvPr>
          <p:cNvSpPr txBox="1"/>
          <p:nvPr/>
        </p:nvSpPr>
        <p:spPr>
          <a:xfrm rot="2235186">
            <a:off x="8308287" y="2171307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OCR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FE6F8A-B970-438D-9146-167F11A844D1}"/>
              </a:ext>
            </a:extLst>
          </p:cNvPr>
          <p:cNvSpPr/>
          <p:nvPr/>
        </p:nvSpPr>
        <p:spPr>
          <a:xfrm>
            <a:off x="7905937" y="1175964"/>
            <a:ext cx="821352" cy="631937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DE8E04E-2538-4312-9D44-EDC5F76172BA}"/>
              </a:ext>
            </a:extLst>
          </p:cNvPr>
          <p:cNvSpPr/>
          <p:nvPr/>
        </p:nvSpPr>
        <p:spPr>
          <a:xfrm>
            <a:off x="7634964" y="1175964"/>
            <a:ext cx="260213" cy="203866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E8E3CFEE-3375-4142-8655-631711E78235}"/>
              </a:ext>
            </a:extLst>
          </p:cNvPr>
          <p:cNvSpPr txBox="1"/>
          <p:nvPr/>
        </p:nvSpPr>
        <p:spPr>
          <a:xfrm>
            <a:off x="11300471" y="5748714"/>
            <a:ext cx="91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ML + code</a:t>
            </a:r>
          </a:p>
        </p:txBody>
      </p:sp>
      <p:sp>
        <p:nvSpPr>
          <p:cNvPr id="89" name="Arrow: Right 29">
            <a:extLst>
              <a:ext uri="{FF2B5EF4-FFF2-40B4-BE49-F238E27FC236}">
                <a16:creationId xmlns:a16="http://schemas.microsoft.com/office/drawing/2014/main" id="{A1CCA072-BBBF-4FB6-913D-93B78D60F62E}"/>
              </a:ext>
            </a:extLst>
          </p:cNvPr>
          <p:cNvSpPr/>
          <p:nvPr/>
        </p:nvSpPr>
        <p:spPr>
          <a:xfrm>
            <a:off x="10672143" y="564432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Right 38">
            <a:extLst>
              <a:ext uri="{FF2B5EF4-FFF2-40B4-BE49-F238E27FC236}">
                <a16:creationId xmlns:a16="http://schemas.microsoft.com/office/drawing/2014/main" id="{27FA29EE-3B40-4080-9ED8-0C419483404C}"/>
              </a:ext>
            </a:extLst>
          </p:cNvPr>
          <p:cNvSpPr/>
          <p:nvPr/>
        </p:nvSpPr>
        <p:spPr>
          <a:xfrm>
            <a:off x="10672143" y="6129744"/>
            <a:ext cx="628328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776465E4-1A63-4BA2-85E9-7D660EA5620F}"/>
              </a:ext>
            </a:extLst>
          </p:cNvPr>
          <p:cNvSpPr txBox="1"/>
          <p:nvPr/>
        </p:nvSpPr>
        <p:spPr>
          <a:xfrm>
            <a:off x="10592565" y="5403130"/>
            <a:ext cx="91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Legend :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0F21304F-EB21-4738-8A3D-8EC53CD9BEE6}"/>
              </a:ext>
            </a:extLst>
          </p:cNvPr>
          <p:cNvSpPr txBox="1"/>
          <p:nvPr/>
        </p:nvSpPr>
        <p:spPr>
          <a:xfrm>
            <a:off x="11333689" y="6210323"/>
            <a:ext cx="1105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Only code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3D235CF3-8B48-49D9-BC45-FD7A33E06B80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ES"/>
            </a:defPPr>
            <a:lvl1pPr algn="ctr"/>
          </a:lstStyle>
          <a:p>
            <a:r>
              <a:rPr lang="fr-FR" dirty="0"/>
              <a:t>Production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AADCC04-9142-4F68-A199-BAC94759F5AD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053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7D732E-F099-491B-B575-6643D650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>
            <a:off x="838200" y="2287710"/>
            <a:ext cx="10515600" cy="1325563"/>
          </a:xfrm>
          <a:solidFill>
            <a:srgbClr val="7030A0"/>
          </a:solidFill>
        </p:spPr>
        <p:txBody>
          <a:bodyPr>
            <a:normAutofit/>
          </a:bodyPr>
          <a:lstStyle/>
          <a:p>
            <a:pPr algn="ctr"/>
            <a:r>
              <a:rPr lang="fr-FR" sz="6000" dirty="0" err="1">
                <a:solidFill>
                  <a:schemeClr val="bg1"/>
                </a:solidFill>
              </a:rPr>
              <a:t>Now</a:t>
            </a:r>
            <a:r>
              <a:rPr lang="fr-FR" sz="6000" dirty="0">
                <a:solidFill>
                  <a:schemeClr val="bg1"/>
                </a:solidFill>
              </a:rPr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73DF53-DD4B-4D45-BA8C-AA28A87F4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08CE750-4DF0-490C-A2F8-DF0770422E65}"/>
              </a:ext>
            </a:extLst>
          </p:cNvPr>
          <p:cNvSpPr txBox="1">
            <a:spLocks/>
          </p:cNvSpPr>
          <p:nvPr/>
        </p:nvSpPr>
        <p:spPr>
          <a:xfrm>
            <a:off x="838200" y="1790700"/>
            <a:ext cx="10515600" cy="3838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1A14D7-4CBE-4592-BE5A-D41EBC3FDF40}"/>
              </a:ext>
            </a:extLst>
          </p:cNvPr>
          <p:cNvSpPr txBox="1"/>
          <p:nvPr/>
        </p:nvSpPr>
        <p:spPr>
          <a:xfrm>
            <a:off x="3128554" y="4405589"/>
            <a:ext cx="61787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fr-FR" sz="2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Patrick Cohen</a:t>
            </a:r>
            <a:r>
              <a:rPr lang="fr-FR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: « </a:t>
            </a:r>
            <a:r>
              <a:rPr lang="fr-FR" sz="2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Ce n’est pas les plus gros contre les plus petits mais les plus rapides contre les plus lents »</a:t>
            </a:r>
            <a:endParaRPr lang="fr-FR" sz="2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34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2C558D-3BA5-4E4E-97CF-2AF74B7E3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4C09A5-EC1D-4D12-81E7-704DC6B913AA}"/>
              </a:ext>
            </a:extLst>
          </p:cNvPr>
          <p:cNvSpPr/>
          <p:nvPr/>
        </p:nvSpPr>
        <p:spPr>
          <a:xfrm>
            <a:off x="-1" y="0"/>
            <a:ext cx="12183437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1) </a:t>
            </a:r>
            <a:r>
              <a:rPr lang="fr-FR" sz="3600" dirty="0" err="1"/>
              <a:t>Paradigm</a:t>
            </a:r>
            <a:r>
              <a:rPr lang="fr-FR" sz="3600" dirty="0"/>
              <a:t> shift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561F3D8-83EB-44F9-816C-E5CBA2341AA7}"/>
              </a:ext>
            </a:extLst>
          </p:cNvPr>
          <p:cNvSpPr txBox="1"/>
          <p:nvPr/>
        </p:nvSpPr>
        <p:spPr>
          <a:xfrm>
            <a:off x="391886" y="3791473"/>
            <a:ext cx="617873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lvl="1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Learn to Use AI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351482E-5923-46BE-B076-6AA78F16DF44}"/>
              </a:ext>
            </a:extLst>
          </p:cNvPr>
          <p:cNvSpPr txBox="1"/>
          <p:nvPr/>
        </p:nvSpPr>
        <p:spPr>
          <a:xfrm>
            <a:off x="391886" y="2320558"/>
            <a:ext cx="6178730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>
            <a:defPPr>
              <a:defRPr lang="en-ES"/>
            </a:defPPr>
            <a:lvl2pPr lvl="1" indent="0">
              <a:buNone/>
              <a:defRPr sz="4400">
                <a:solidFill>
                  <a:schemeClr val="bg1"/>
                </a:solidFill>
              </a:defRPr>
            </a:lvl2pPr>
          </a:lstStyle>
          <a:p>
            <a:pPr lvl="1" algn="ctr"/>
            <a:r>
              <a:rPr lang="en-US" dirty="0"/>
              <a:t>Learn how to Train AI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39EACEA-BC58-406D-A856-A1B0E07C8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14" y="1342906"/>
            <a:ext cx="4876800" cy="48768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0EE906C-FF1F-486A-9E14-F249F3180F0D}"/>
              </a:ext>
            </a:extLst>
          </p:cNvPr>
          <p:cNvSpPr txBox="1"/>
          <p:nvPr/>
        </p:nvSpPr>
        <p:spPr>
          <a:xfrm>
            <a:off x="7380514" y="6324600"/>
            <a:ext cx="4258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"Human who control a 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robot“s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496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95C571-AD8B-4989-81AD-E15D4E04F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A01E3F-7B4C-4157-A396-D861CB5998A1}"/>
              </a:ext>
            </a:extLst>
          </p:cNvPr>
          <p:cNvSpPr/>
          <p:nvPr/>
        </p:nvSpPr>
        <p:spPr>
          <a:xfrm>
            <a:off x="-1" y="0"/>
            <a:ext cx="12183437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2) Change, </a:t>
            </a:r>
            <a:r>
              <a:rPr lang="fr-FR" sz="3600" dirty="0" err="1"/>
              <a:t>is</a:t>
            </a:r>
            <a:r>
              <a:rPr lang="fr-FR" sz="3600" dirty="0"/>
              <a:t> data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F889613A-07B9-4443-AF10-A40CE68E5814}"/>
              </a:ext>
            </a:extLst>
          </p:cNvPr>
          <p:cNvSpPr txBox="1">
            <a:spLocks/>
          </p:cNvSpPr>
          <p:nvPr/>
        </p:nvSpPr>
        <p:spPr>
          <a:xfrm>
            <a:off x="742477" y="2468881"/>
            <a:ext cx="6507409" cy="220730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Information System Data centered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9881341-F59C-4A47-AEA5-D66770E19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917" y="1515292"/>
            <a:ext cx="3879668" cy="387966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E57FA39-4557-4C6B-893D-E696D48D88DA}"/>
              </a:ext>
            </a:extLst>
          </p:cNvPr>
          <p:cNvSpPr txBox="1"/>
          <p:nvPr/>
        </p:nvSpPr>
        <p:spPr>
          <a:xfrm>
            <a:off x="7114723" y="5592076"/>
            <a:ext cx="5625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"Information System Data centered"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639DCF-FAA9-42DE-A51F-EDB204A84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8CA952-E2B9-457D-9DCC-EC2E0445211F}"/>
              </a:ext>
            </a:extLst>
          </p:cNvPr>
          <p:cNvSpPr/>
          <p:nvPr/>
        </p:nvSpPr>
        <p:spPr>
          <a:xfrm>
            <a:off x="-1" y="0"/>
            <a:ext cx="12183437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3) Change, </a:t>
            </a:r>
            <a:r>
              <a:rPr lang="fr-FR" sz="3600" dirty="0" err="1"/>
              <a:t>it’s</a:t>
            </a:r>
            <a:r>
              <a:rPr lang="fr-FR" sz="3600" dirty="0"/>
              <a:t> alive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0B518AC-FE96-49AB-8C02-F9D99C1A3440}"/>
              </a:ext>
            </a:extLst>
          </p:cNvPr>
          <p:cNvSpPr txBox="1"/>
          <p:nvPr/>
        </p:nvSpPr>
        <p:spPr>
          <a:xfrm>
            <a:off x="3666128" y="5943600"/>
            <a:ext cx="5625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"flower on a table inside a forest"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99F0887-7618-4D55-BEEF-85419058C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41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C25E6-8FFB-4298-ABC1-4A52580C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243" y="2766218"/>
            <a:ext cx="3189514" cy="1325563"/>
          </a:xfrm>
          <a:solidFill>
            <a:schemeClr val="tx1">
              <a:lumMod val="50000"/>
            </a:schemeClr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521CB0-E09C-459C-A1BD-13A4B7342393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848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C25E6-8FFB-4298-ABC1-4A52580C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E220BC-A751-4A64-8E22-E3999780C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43140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079102E-309F-482B-9252-149BDC96767A}"/>
              </a:ext>
            </a:extLst>
          </p:cNvPr>
          <p:cNvSpPr txBox="1"/>
          <p:nvPr/>
        </p:nvSpPr>
        <p:spPr>
          <a:xfrm>
            <a:off x="3143250" y="6308209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"three people hugging"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521CB0-E09C-459C-A1BD-13A4B7342393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57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C25E6-8FFB-4298-ABC1-4A52580C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328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F76CE2-81DD-4281-91EB-7E611A69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15F982D-FC42-48BA-8122-2F963B5CCE9C}"/>
              </a:ext>
            </a:extLst>
          </p:cNvPr>
          <p:cNvSpPr txBox="1"/>
          <p:nvPr/>
        </p:nvSpPr>
        <p:spPr>
          <a:xfrm>
            <a:off x="3335755" y="6005581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"thank and hug the public in a theater"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335DDE-6153-41B4-9B87-2940ACF9FF43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0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A7F95F-DF49-4049-8E56-6BE364BD01F5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2917D9B-21CE-4372-B96E-35EF0DDDE4DB}"/>
              </a:ext>
            </a:extLst>
          </p:cNvPr>
          <p:cNvSpPr/>
          <p:nvPr/>
        </p:nvSpPr>
        <p:spPr>
          <a:xfrm>
            <a:off x="504825" y="-1476608"/>
            <a:ext cx="11182350" cy="10315808"/>
          </a:xfrm>
          <a:prstGeom prst="ellipse">
            <a:avLst/>
          </a:prstGeom>
          <a:solidFill>
            <a:srgbClr val="7030A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E8E363D-2206-4FDB-AA2A-2D73D82FCC61}"/>
              </a:ext>
            </a:extLst>
          </p:cNvPr>
          <p:cNvSpPr/>
          <p:nvPr/>
        </p:nvSpPr>
        <p:spPr>
          <a:xfrm>
            <a:off x="4073701" y="647237"/>
            <a:ext cx="7284489" cy="6592225"/>
          </a:xfrm>
          <a:prstGeom prst="ellipse">
            <a:avLst/>
          </a:prstGeom>
          <a:solidFill>
            <a:schemeClr val="accent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119DFC2-30A9-4D5C-90CA-DAA6CD556EFC}"/>
              </a:ext>
            </a:extLst>
          </p:cNvPr>
          <p:cNvSpPr/>
          <p:nvPr/>
        </p:nvSpPr>
        <p:spPr>
          <a:xfrm>
            <a:off x="7175294" y="2511860"/>
            <a:ext cx="3672799" cy="3437733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Deep Learning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FA68BD3-2291-42EF-995D-918B725BBC99}"/>
              </a:ext>
            </a:extLst>
          </p:cNvPr>
          <p:cNvSpPr txBox="1"/>
          <p:nvPr/>
        </p:nvSpPr>
        <p:spPr>
          <a:xfrm>
            <a:off x="5879545" y="164907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2"/>
                </a:solidFill>
              </a:rPr>
              <a:t>Machine Learning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0360B7-0FA3-41E1-B706-4FC6EC080FEB}"/>
              </a:ext>
            </a:extLst>
          </p:cNvPr>
          <p:cNvSpPr txBox="1"/>
          <p:nvPr/>
        </p:nvSpPr>
        <p:spPr>
          <a:xfrm>
            <a:off x="2206745" y="430787"/>
            <a:ext cx="4109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2"/>
                </a:solidFill>
              </a:rPr>
              <a:t>Artificial Intelligence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9865440-1278-4B51-9104-9EE3CDDFEF41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39572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7F94501-1EAA-4C37-9720-3D3B0F108871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B0057D-9B53-4FA6-9D90-79014A950ED5}"/>
              </a:ext>
            </a:extLst>
          </p:cNvPr>
          <p:cNvSpPr/>
          <p:nvPr/>
        </p:nvSpPr>
        <p:spPr>
          <a:xfrm>
            <a:off x="478963" y="1750140"/>
            <a:ext cx="1936955" cy="357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Configuration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C0002-2251-4BCC-9D2B-87121228E511}"/>
              </a:ext>
            </a:extLst>
          </p:cNvPr>
          <p:cNvSpPr/>
          <p:nvPr/>
        </p:nvSpPr>
        <p:spPr>
          <a:xfrm>
            <a:off x="2586956" y="1750140"/>
            <a:ext cx="1641987" cy="219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B864CF-274F-4B54-AA67-B289F00051D9}"/>
              </a:ext>
            </a:extLst>
          </p:cNvPr>
          <p:cNvSpPr/>
          <p:nvPr/>
        </p:nvSpPr>
        <p:spPr>
          <a:xfrm>
            <a:off x="2586955" y="4018693"/>
            <a:ext cx="3066593" cy="131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Feature Extraction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A7832E-884E-49F2-AE75-1AD0712A59D1}"/>
              </a:ext>
            </a:extLst>
          </p:cNvPr>
          <p:cNvSpPr/>
          <p:nvPr/>
        </p:nvSpPr>
        <p:spPr>
          <a:xfrm>
            <a:off x="4375884" y="3411272"/>
            <a:ext cx="1277663" cy="529246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ML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C3C90C-B8B8-454A-9179-E856BC621564}"/>
              </a:ext>
            </a:extLst>
          </p:cNvPr>
          <p:cNvSpPr/>
          <p:nvPr/>
        </p:nvSpPr>
        <p:spPr>
          <a:xfrm>
            <a:off x="4375886" y="1750140"/>
            <a:ext cx="1277662" cy="1558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Verification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F770B6-DD41-4902-B480-1965CD8D1282}"/>
              </a:ext>
            </a:extLst>
          </p:cNvPr>
          <p:cNvSpPr/>
          <p:nvPr/>
        </p:nvSpPr>
        <p:spPr>
          <a:xfrm>
            <a:off x="5845339" y="1760188"/>
            <a:ext cx="2243260" cy="1558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Machine Resource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D2DD4F-E9DE-491F-BF1B-30471327AAB3}"/>
              </a:ext>
            </a:extLst>
          </p:cNvPr>
          <p:cNvSpPr/>
          <p:nvPr/>
        </p:nvSpPr>
        <p:spPr>
          <a:xfrm>
            <a:off x="5845339" y="3411272"/>
            <a:ext cx="2243259" cy="666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Analysis Tools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9C5A17-B092-4613-BA17-1CA61C74EDDA}"/>
              </a:ext>
            </a:extLst>
          </p:cNvPr>
          <p:cNvSpPr/>
          <p:nvPr/>
        </p:nvSpPr>
        <p:spPr>
          <a:xfrm>
            <a:off x="5845340" y="4180871"/>
            <a:ext cx="2243259" cy="114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 Management Tools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45E824-F53A-4D4C-9A38-A8C67B1A6A07}"/>
              </a:ext>
            </a:extLst>
          </p:cNvPr>
          <p:cNvSpPr/>
          <p:nvPr/>
        </p:nvSpPr>
        <p:spPr>
          <a:xfrm>
            <a:off x="8280391" y="1760187"/>
            <a:ext cx="1641988" cy="3568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Serving Infrastructure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E112FB-32D3-43B0-8439-EF5555F8665C}"/>
              </a:ext>
            </a:extLst>
          </p:cNvPr>
          <p:cNvSpPr/>
          <p:nvPr/>
        </p:nvSpPr>
        <p:spPr>
          <a:xfrm>
            <a:off x="10071576" y="1750140"/>
            <a:ext cx="1641988" cy="3568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Monitoring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AF7D7D-BBBA-4F05-9A38-8678B4FB7A06}"/>
              </a:ext>
            </a:extLst>
          </p:cNvPr>
          <p:cNvSpPr txBox="1"/>
          <p:nvPr/>
        </p:nvSpPr>
        <p:spPr>
          <a:xfrm flipH="1">
            <a:off x="542923" y="6315075"/>
            <a:ext cx="838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 : Google, </a:t>
            </a:r>
            <a:r>
              <a:rPr lang="en-US">
                <a:hlinkClick r:id="rId2"/>
              </a:rPr>
              <a:t>The Hidden Technical Debt In Machine Learning Systems</a:t>
            </a:r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879DFE8-B36F-48F0-83DF-2951A81EAE0C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4014832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8AE888-B585-4A2D-90E5-B7A5C861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1770"/>
            <a:ext cx="11086578" cy="5325193"/>
          </a:xfrm>
          <a:noFill/>
        </p:spPr>
        <p:txBody>
          <a:bodyPr lIns="90000">
            <a:noAutofit/>
          </a:bodyPr>
          <a:lstStyle/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bg2">
                    <a:lumMod val="25000"/>
                  </a:schemeClr>
                </a:solidFill>
              </a:rPr>
              <a:t>Introduction to AI and Deep Learning</a:t>
            </a: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What do we expect from a project in production?</a:t>
            </a: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How to stack the odds in your favor?</a:t>
            </a:r>
            <a:endParaRPr lang="fr-FR" sz="4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E49069C-A71A-4D66-8585-692169778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6F4351-A732-4F1A-BE54-F3BAE08BE48E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523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8AE888-B585-4A2D-90E5-B7A5C861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1770"/>
            <a:ext cx="11086578" cy="5325193"/>
          </a:xfrm>
          <a:noFill/>
        </p:spPr>
        <p:txBody>
          <a:bodyPr lIns="90000">
            <a:noAutofit/>
          </a:bodyPr>
          <a:lstStyle/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bg2">
                    <a:lumMod val="25000"/>
                  </a:schemeClr>
                </a:solidFill>
              </a:rPr>
              <a:t>Introduction to AI and Deep Learning</a:t>
            </a: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What do we expect from a project in production?</a:t>
            </a: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How to stack the odds in your favor?</a:t>
            </a:r>
            <a:endParaRPr lang="fr-FR" sz="4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E49069C-A71A-4D66-8585-692169778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6F4351-A732-4F1A-BE54-F3BAE08BE48E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531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930DBF-2F45-4CDC-A17D-A6C51E1CF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7282"/>
            <a:ext cx="10515600" cy="5761822"/>
          </a:xfrm>
        </p:spPr>
        <p:txBody>
          <a:bodyPr>
            <a:normAutofit/>
          </a:bodyPr>
          <a:lstStyle/>
          <a:p>
            <a:r>
              <a:rPr lang="en-US" sz="4800" dirty="0"/>
              <a:t>Answer users’ needs</a:t>
            </a:r>
          </a:p>
          <a:p>
            <a:pPr lvl="1" indent="-365760">
              <a:lnSpc>
                <a:spcPct val="100000"/>
              </a:lnSpc>
            </a:pPr>
            <a:r>
              <a:rPr lang="en-US" sz="4400" dirty="0"/>
              <a:t>Accurate AI predictions</a:t>
            </a:r>
          </a:p>
          <a:p>
            <a:pPr lvl="1" indent="-365760">
              <a:lnSpc>
                <a:spcPct val="100000"/>
              </a:lnSpc>
            </a:pPr>
            <a:r>
              <a:rPr lang="en-US" sz="4400" dirty="0"/>
              <a:t>Cheap</a:t>
            </a:r>
          </a:p>
          <a:p>
            <a:pPr lvl="1" indent="-365760">
              <a:lnSpc>
                <a:spcPct val="100000"/>
              </a:lnSpc>
            </a:pPr>
            <a:r>
              <a:rPr lang="en-US" sz="4400" dirty="0"/>
              <a:t>Fast</a:t>
            </a:r>
          </a:p>
          <a:p>
            <a:pPr lvl="1" indent="-365760">
              <a:lnSpc>
                <a:spcPct val="100000"/>
              </a:lnSpc>
            </a:pPr>
            <a:r>
              <a:rPr lang="en-US" sz="4400" dirty="0"/>
              <a:t>Secured</a:t>
            </a:r>
          </a:p>
          <a:p>
            <a:pPr lvl="1" indent="-365760">
              <a:lnSpc>
                <a:spcPct val="100000"/>
              </a:lnSpc>
            </a:pPr>
            <a:r>
              <a:rPr lang="en-US" sz="4400" dirty="0"/>
              <a:t>Monitored (data drift)</a:t>
            </a:r>
          </a:p>
          <a:p>
            <a:pPr lvl="1" indent="-365760">
              <a:lnSpc>
                <a:spcPct val="100000"/>
              </a:lnSpc>
            </a:pPr>
            <a:r>
              <a:rPr lang="en-US" sz="4400" dirty="0"/>
              <a:t>Fast retrain/deployment</a:t>
            </a:r>
          </a:p>
          <a:p>
            <a:endParaRPr lang="en-US" sz="4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87E7A6F-01B2-46B5-BB39-FA52457B22E7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C47327-B2C7-4ED8-BFB4-4A66BEC394AD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46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67B6A5-7704-445C-BF8D-12DE667CDA16}"/>
              </a:ext>
            </a:extLst>
          </p:cNvPr>
          <p:cNvSpPr/>
          <p:nvPr/>
        </p:nvSpPr>
        <p:spPr>
          <a:xfrm>
            <a:off x="9789010" y="1812649"/>
            <a:ext cx="1930081" cy="1414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Consumer Production</a:t>
            </a:r>
            <a:br>
              <a:rPr lang="en-US" sz="2800"/>
            </a:br>
            <a:r>
              <a:rPr lang="en-US" sz="2800"/>
              <a:t>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623228-F688-4F9C-AD30-CEAF7639D72A}"/>
              </a:ext>
            </a:extLst>
          </p:cNvPr>
          <p:cNvSpPr/>
          <p:nvPr/>
        </p:nvSpPr>
        <p:spPr>
          <a:xfrm>
            <a:off x="6928445" y="1812649"/>
            <a:ext cx="1938260" cy="1414644"/>
          </a:xfrm>
          <a:prstGeom prst="rect">
            <a:avLst/>
          </a:prstGeom>
          <a:solidFill>
            <a:schemeClr val="accent3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Production AI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B0A310-E3D0-4F77-84B2-B1C7A98C9D1D}"/>
              </a:ext>
            </a:extLst>
          </p:cNvPr>
          <p:cNvSpPr/>
          <p:nvPr/>
        </p:nvSpPr>
        <p:spPr>
          <a:xfrm>
            <a:off x="962676" y="1812649"/>
            <a:ext cx="1944015" cy="1393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Datasets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18AC9058-9D26-4EB7-BE02-3B43B8AA0251}"/>
              </a:ext>
            </a:extLst>
          </p:cNvPr>
          <p:cNvCxnSpPr>
            <a:cxnSpLocks/>
            <a:endCxn id="7" idx="1"/>
          </p:cNvCxnSpPr>
          <p:nvPr/>
        </p:nvCxnSpPr>
        <p:spPr>
          <a:xfrm rot="10800000">
            <a:off x="962677" y="2509538"/>
            <a:ext cx="10756417" cy="10432"/>
          </a:xfrm>
          <a:prstGeom prst="curvedConnector5">
            <a:avLst>
              <a:gd name="adj1" fmla="val -959"/>
              <a:gd name="adj2" fmla="val -23900834"/>
              <a:gd name="adj3" fmla="val 102125"/>
            </a:avLst>
          </a:prstGeom>
          <a:ln w="101600">
            <a:solidFill>
              <a:schemeClr val="accent4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201E215-64F1-44CB-B0EC-6420A112FA64}"/>
              </a:ext>
            </a:extLst>
          </p:cNvPr>
          <p:cNvSpPr/>
          <p:nvPr/>
        </p:nvSpPr>
        <p:spPr>
          <a:xfrm>
            <a:off x="3844996" y="1812650"/>
            <a:ext cx="2031403" cy="139377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Train AI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C47C9E3-9DE3-4F06-9ECD-60746D99B3CC}"/>
              </a:ext>
            </a:extLst>
          </p:cNvPr>
          <p:cNvSpPr txBox="1"/>
          <p:nvPr/>
        </p:nvSpPr>
        <p:spPr>
          <a:xfrm>
            <a:off x="-19412" y="1791329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collect</a:t>
            </a:r>
          </a:p>
        </p:txBody>
      </p:sp>
      <p:cxnSp>
        <p:nvCxnSpPr>
          <p:cNvPr id="39" name="Connecteur droit avec flèche 26">
            <a:extLst>
              <a:ext uri="{FF2B5EF4-FFF2-40B4-BE49-F238E27FC236}">
                <a16:creationId xmlns:a16="http://schemas.microsoft.com/office/drawing/2014/main" id="{A4FD1174-C9AE-4A2D-9465-AA59E03D8483}"/>
              </a:ext>
            </a:extLst>
          </p:cNvPr>
          <p:cNvCxnSpPr>
            <a:cxnSpLocks/>
          </p:cNvCxnSpPr>
          <p:nvPr/>
        </p:nvCxnSpPr>
        <p:spPr>
          <a:xfrm>
            <a:off x="2904340" y="2509537"/>
            <a:ext cx="940656" cy="0"/>
          </a:xfrm>
          <a:prstGeom prst="straightConnector1">
            <a:avLst/>
          </a:prstGeom>
          <a:ln w="101600">
            <a:solidFill>
              <a:schemeClr val="accent6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26">
            <a:extLst>
              <a:ext uri="{FF2B5EF4-FFF2-40B4-BE49-F238E27FC236}">
                <a16:creationId xmlns:a16="http://schemas.microsoft.com/office/drawing/2014/main" id="{67E8E4F1-E42F-49AC-A62F-BED6613572E5}"/>
              </a:ext>
            </a:extLst>
          </p:cNvPr>
          <p:cNvCxnSpPr>
            <a:cxnSpLocks/>
          </p:cNvCxnSpPr>
          <p:nvPr/>
        </p:nvCxnSpPr>
        <p:spPr>
          <a:xfrm>
            <a:off x="5876399" y="2508673"/>
            <a:ext cx="1052046" cy="10434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26">
            <a:extLst>
              <a:ext uri="{FF2B5EF4-FFF2-40B4-BE49-F238E27FC236}">
                <a16:creationId xmlns:a16="http://schemas.microsoft.com/office/drawing/2014/main" id="{27296317-785E-46E5-9ECF-92674DB6BE1D}"/>
              </a:ext>
            </a:extLst>
          </p:cNvPr>
          <p:cNvCxnSpPr>
            <a:cxnSpLocks/>
          </p:cNvCxnSpPr>
          <p:nvPr/>
        </p:nvCxnSpPr>
        <p:spPr>
          <a:xfrm>
            <a:off x="8866705" y="2518006"/>
            <a:ext cx="922305" cy="0"/>
          </a:xfrm>
          <a:prstGeom prst="straightConnector1">
            <a:avLst/>
          </a:prstGeom>
          <a:ln w="101600">
            <a:solidFill>
              <a:schemeClr val="accent3">
                <a:lumMod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26">
            <a:extLst>
              <a:ext uri="{FF2B5EF4-FFF2-40B4-BE49-F238E27FC236}">
                <a16:creationId xmlns:a16="http://schemas.microsoft.com/office/drawing/2014/main" id="{4E7094C3-5BB1-40CF-A0B1-69EF4FF6936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-3576" y="2508673"/>
            <a:ext cx="966252" cy="865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F5CC7126-BB53-4B82-99D1-BFF552B50473}"/>
              </a:ext>
            </a:extLst>
          </p:cNvPr>
          <p:cNvSpPr txBox="1"/>
          <p:nvPr/>
        </p:nvSpPr>
        <p:spPr>
          <a:xfrm>
            <a:off x="2835530" y="1810204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use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962E38F1-C850-4469-9FCB-715020BB231A}"/>
              </a:ext>
            </a:extLst>
          </p:cNvPr>
          <p:cNvSpPr txBox="1"/>
          <p:nvPr/>
        </p:nvSpPr>
        <p:spPr>
          <a:xfrm>
            <a:off x="3905968" y="5653511"/>
            <a:ext cx="4960737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</a:rPr>
              <a:t>Feedback Loop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67CED191-FDE6-4812-89C4-D964B7527E87}"/>
              </a:ext>
            </a:extLst>
          </p:cNvPr>
          <p:cNvSpPr txBox="1"/>
          <p:nvPr/>
        </p:nvSpPr>
        <p:spPr>
          <a:xfrm>
            <a:off x="5873553" y="1823083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deploy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C4275328-4323-4C6E-9774-7B66C071FEAE}"/>
              </a:ext>
            </a:extLst>
          </p:cNvPr>
          <p:cNvSpPr txBox="1"/>
          <p:nvPr/>
        </p:nvSpPr>
        <p:spPr>
          <a:xfrm>
            <a:off x="8812004" y="1811620"/>
            <a:ext cx="1031707" cy="366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use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DE752191-853D-4AF1-8D3A-20B0B8C3FCC8}"/>
              </a:ext>
            </a:extLst>
          </p:cNvPr>
          <p:cNvSpPr txBox="1"/>
          <p:nvPr/>
        </p:nvSpPr>
        <p:spPr>
          <a:xfrm>
            <a:off x="5712968" y="4363740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collect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A6C0B07-B23B-46EF-92C8-AE5F46E7A05A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7A1039-47E2-40C7-A460-7E322923EFD6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8B2471-F2EA-4BBF-924C-57C5F889E850}"/>
              </a:ext>
            </a:extLst>
          </p:cNvPr>
          <p:cNvSpPr/>
          <p:nvPr/>
        </p:nvSpPr>
        <p:spPr>
          <a:xfrm>
            <a:off x="2904340" y="10108"/>
            <a:ext cx="880110" cy="8549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sz="280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F853A3C-2787-4884-AE0C-7472A7115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601" y="1068467"/>
            <a:ext cx="531587" cy="43634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7387B30-B2E1-46D4-A8BD-3F4A619637F9}"/>
              </a:ext>
            </a:extLst>
          </p:cNvPr>
          <p:cNvSpPr txBox="1"/>
          <p:nvPr/>
        </p:nvSpPr>
        <p:spPr>
          <a:xfrm>
            <a:off x="2852074" y="-6227"/>
            <a:ext cx="984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Ecotag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2" name="Connecteur droit avec flèche 26">
            <a:extLst>
              <a:ext uri="{FF2B5EF4-FFF2-40B4-BE49-F238E27FC236}">
                <a16:creationId xmlns:a16="http://schemas.microsoft.com/office/drawing/2014/main" id="{B9F68737-229C-46A9-807F-2940F0615FF9}"/>
              </a:ext>
            </a:extLst>
          </p:cNvPr>
          <p:cNvCxnSpPr>
            <a:cxnSpLocks/>
          </p:cNvCxnSpPr>
          <p:nvPr/>
        </p:nvCxnSpPr>
        <p:spPr>
          <a:xfrm flipH="1" flipV="1">
            <a:off x="3784450" y="1190060"/>
            <a:ext cx="1076248" cy="622590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6">
            <a:extLst>
              <a:ext uri="{FF2B5EF4-FFF2-40B4-BE49-F238E27FC236}">
                <a16:creationId xmlns:a16="http://schemas.microsoft.com/office/drawing/2014/main" id="{F6346CB7-12A0-40C6-A42B-A26A18365B93}"/>
              </a:ext>
            </a:extLst>
          </p:cNvPr>
          <p:cNvCxnSpPr>
            <a:cxnSpLocks/>
          </p:cNvCxnSpPr>
          <p:nvPr/>
        </p:nvCxnSpPr>
        <p:spPr>
          <a:xfrm flipH="1">
            <a:off x="1934684" y="1190060"/>
            <a:ext cx="969656" cy="622589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5232F69-9ED0-44F3-B530-5896104BDD8D}"/>
              </a:ext>
            </a:extLst>
          </p:cNvPr>
          <p:cNvSpPr/>
          <p:nvPr/>
        </p:nvSpPr>
        <p:spPr>
          <a:xfrm>
            <a:off x="-1" y="0"/>
            <a:ext cx="12183437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Changement c’est vivant</a:t>
            </a:r>
          </a:p>
        </p:txBody>
      </p:sp>
    </p:spTree>
    <p:extLst>
      <p:ext uri="{BB962C8B-B14F-4D97-AF65-F5344CB8AC3E}">
        <p14:creationId xmlns:p14="http://schemas.microsoft.com/office/powerpoint/2010/main" val="3029956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B4E3D8-0619-4493-A2C1-5372B2DFF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696" y="2347979"/>
            <a:ext cx="5182590" cy="2162042"/>
          </a:xfrm>
          <a:ln w="63500">
            <a:solidFill>
              <a:schemeClr val="accent1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sz="8800" dirty="0"/>
              <a:t>Pain points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8EB1808-79E5-4BC8-BAC7-07CB9243EA11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D293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8A81F2-E04B-47B7-A8E6-C630C6E09379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895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4037D3A-3939-4347-89AA-00A2E9F492D6}"/>
              </a:ext>
            </a:extLst>
          </p:cNvPr>
          <p:cNvSpPr/>
          <p:nvPr/>
        </p:nvSpPr>
        <p:spPr>
          <a:xfrm>
            <a:off x="84474" y="1084093"/>
            <a:ext cx="1120726" cy="5684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Receiver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BFDEA97-101E-9147-AB68-432885BA4552}"/>
              </a:ext>
            </a:extLst>
          </p:cNvPr>
          <p:cNvSpPr/>
          <p:nvPr/>
        </p:nvSpPr>
        <p:spPr>
          <a:xfrm>
            <a:off x="82775" y="2623729"/>
            <a:ext cx="1120726" cy="5684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Splitter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AE3357B-23D5-D244-8D54-F11202A7FC3E}"/>
              </a:ext>
            </a:extLst>
          </p:cNvPr>
          <p:cNvSpPr/>
          <p:nvPr/>
        </p:nvSpPr>
        <p:spPr>
          <a:xfrm>
            <a:off x="93769" y="4228315"/>
            <a:ext cx="1120726" cy="5684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Zoning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F220E26-8344-1E43-872F-A5E11A03423E}"/>
              </a:ext>
            </a:extLst>
          </p:cNvPr>
          <p:cNvSpPr/>
          <p:nvPr/>
        </p:nvSpPr>
        <p:spPr>
          <a:xfrm rot="5400000">
            <a:off x="349953" y="2001492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070C867-570D-7145-B0E9-76A7FAFB61C2}"/>
              </a:ext>
            </a:extLst>
          </p:cNvPr>
          <p:cNvSpPr/>
          <p:nvPr/>
        </p:nvSpPr>
        <p:spPr>
          <a:xfrm rot="5400000">
            <a:off x="347369" y="3565070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3092EC1-9487-4E41-ADF3-91A2B4DE698D}"/>
              </a:ext>
            </a:extLst>
          </p:cNvPr>
          <p:cNvSpPr/>
          <p:nvPr/>
        </p:nvSpPr>
        <p:spPr>
          <a:xfrm>
            <a:off x="1509458" y="3928209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B1E4D8-CC71-7549-90AF-750274FBB33D}"/>
              </a:ext>
            </a:extLst>
          </p:cNvPr>
          <p:cNvCxnSpPr>
            <a:cxnSpLocks/>
            <a:stCxn id="2" idx="2"/>
            <a:endCxn id="56" idx="1"/>
          </p:cNvCxnSpPr>
          <p:nvPr/>
        </p:nvCxnSpPr>
        <p:spPr>
          <a:xfrm flipH="1">
            <a:off x="644836" y="1652505"/>
            <a:ext cx="1" cy="19241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AD37D82-2C6D-7442-BC68-DEB37FCE6169}"/>
              </a:ext>
            </a:extLst>
          </p:cNvPr>
          <p:cNvCxnSpPr>
            <a:cxnSpLocks/>
            <a:stCxn id="44" idx="0"/>
            <a:endCxn id="56" idx="3"/>
          </p:cNvCxnSpPr>
          <p:nvPr/>
        </p:nvCxnSpPr>
        <p:spPr>
          <a:xfrm flipV="1">
            <a:off x="643138" y="2434684"/>
            <a:ext cx="1698" cy="18904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635F46-4D30-6743-9133-F2D1211E9C1D}"/>
              </a:ext>
            </a:extLst>
          </p:cNvPr>
          <p:cNvCxnSpPr>
            <a:cxnSpLocks/>
            <a:stCxn id="45" idx="0"/>
            <a:endCxn id="57" idx="3"/>
          </p:cNvCxnSpPr>
          <p:nvPr/>
        </p:nvCxnSpPr>
        <p:spPr>
          <a:xfrm flipH="1" flipV="1">
            <a:off x="642252" y="3998262"/>
            <a:ext cx="11880" cy="23005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ECC9402-7EB2-324C-B3DF-5F4FC9186EAC}"/>
              </a:ext>
            </a:extLst>
          </p:cNvPr>
          <p:cNvCxnSpPr>
            <a:cxnSpLocks/>
            <a:stCxn id="44" idx="2"/>
            <a:endCxn id="57" idx="1"/>
          </p:cNvCxnSpPr>
          <p:nvPr/>
        </p:nvCxnSpPr>
        <p:spPr>
          <a:xfrm flipH="1">
            <a:off x="642252" y="3192141"/>
            <a:ext cx="886" cy="21635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64E040A-3976-7745-85A9-267D228F8400}"/>
              </a:ext>
            </a:extLst>
          </p:cNvPr>
          <p:cNvCxnSpPr>
            <a:cxnSpLocks/>
            <a:stCxn id="45" idx="3"/>
            <a:endCxn id="59" idx="1"/>
          </p:cNvCxnSpPr>
          <p:nvPr/>
        </p:nvCxnSpPr>
        <p:spPr>
          <a:xfrm flipV="1">
            <a:off x="1214495" y="4066518"/>
            <a:ext cx="294963" cy="44600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Rounded Rectangle 45">
            <a:extLst>
              <a:ext uri="{FF2B5EF4-FFF2-40B4-BE49-F238E27FC236}">
                <a16:creationId xmlns:a16="http://schemas.microsoft.com/office/drawing/2014/main" id="{F098898E-7602-4329-BAD8-4DFEF596A8BA}"/>
              </a:ext>
            </a:extLst>
          </p:cNvPr>
          <p:cNvSpPr/>
          <p:nvPr/>
        </p:nvSpPr>
        <p:spPr>
          <a:xfrm>
            <a:off x="2325685" y="3595878"/>
            <a:ext cx="1383726" cy="90768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Homography</a:t>
            </a:r>
          </a:p>
        </p:txBody>
      </p:sp>
      <p:cxnSp>
        <p:nvCxnSpPr>
          <p:cNvPr id="68" name="Straight Arrow Connector 82">
            <a:extLst>
              <a:ext uri="{FF2B5EF4-FFF2-40B4-BE49-F238E27FC236}">
                <a16:creationId xmlns:a16="http://schemas.microsoft.com/office/drawing/2014/main" id="{703021C3-3813-4851-A3DB-29B84322B82C}"/>
              </a:ext>
            </a:extLst>
          </p:cNvPr>
          <p:cNvCxnSpPr>
            <a:cxnSpLocks/>
            <a:stCxn id="50" idx="1"/>
            <a:endCxn id="59" idx="3"/>
          </p:cNvCxnSpPr>
          <p:nvPr/>
        </p:nvCxnSpPr>
        <p:spPr>
          <a:xfrm flipH="1">
            <a:off x="2099225" y="4049722"/>
            <a:ext cx="226460" cy="1679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Rounded Rectangle 44">
            <a:extLst>
              <a:ext uri="{FF2B5EF4-FFF2-40B4-BE49-F238E27FC236}">
                <a16:creationId xmlns:a16="http://schemas.microsoft.com/office/drawing/2014/main" id="{9B553AE1-DA2C-49DF-B2AE-5C39C5B046BF}"/>
              </a:ext>
            </a:extLst>
          </p:cNvPr>
          <p:cNvSpPr/>
          <p:nvPr/>
        </p:nvSpPr>
        <p:spPr>
          <a:xfrm>
            <a:off x="5153922" y="296628"/>
            <a:ext cx="1120726" cy="5684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074" name="Picture 2" descr="Afficher l’image source">
            <a:extLst>
              <a:ext uri="{FF2B5EF4-FFF2-40B4-BE49-F238E27FC236}">
                <a16:creationId xmlns:a16="http://schemas.microsoft.com/office/drawing/2014/main" id="{0905FDE8-B4D0-4E4D-85FA-87A727EE2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9" t="28646" r="17401" b="31977"/>
          <a:stretch/>
        </p:blipFill>
        <p:spPr bwMode="auto">
          <a:xfrm>
            <a:off x="5282535" y="412757"/>
            <a:ext cx="767337" cy="31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: Folded Corner 1">
            <a:extLst>
              <a:ext uri="{FF2B5EF4-FFF2-40B4-BE49-F238E27FC236}">
                <a16:creationId xmlns:a16="http://schemas.microsoft.com/office/drawing/2014/main" id="{24E91F4B-CC78-49F1-BE42-D6F4676E9CB7}"/>
              </a:ext>
            </a:extLst>
          </p:cNvPr>
          <p:cNvSpPr/>
          <p:nvPr/>
        </p:nvSpPr>
        <p:spPr>
          <a:xfrm>
            <a:off x="283059" y="72107"/>
            <a:ext cx="700266" cy="6812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PDF, IMAGES</a:t>
            </a:r>
          </a:p>
        </p:txBody>
      </p:sp>
      <p:cxnSp>
        <p:nvCxnSpPr>
          <p:cNvPr id="49" name="Straight Arrow Connector 103">
            <a:extLst>
              <a:ext uri="{FF2B5EF4-FFF2-40B4-BE49-F238E27FC236}">
                <a16:creationId xmlns:a16="http://schemas.microsoft.com/office/drawing/2014/main" id="{A4E08322-D2F0-4CF8-BA9E-980388497D28}"/>
              </a:ext>
            </a:extLst>
          </p:cNvPr>
          <p:cNvCxnSpPr>
            <a:cxnSpLocks/>
            <a:stCxn id="48" idx="2"/>
            <a:endCxn id="2" idx="0"/>
          </p:cNvCxnSpPr>
          <p:nvPr/>
        </p:nvCxnSpPr>
        <p:spPr>
          <a:xfrm>
            <a:off x="633192" y="753406"/>
            <a:ext cx="11645" cy="33068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ounded Rectangle 45">
            <a:extLst>
              <a:ext uri="{FF2B5EF4-FFF2-40B4-BE49-F238E27FC236}">
                <a16:creationId xmlns:a16="http://schemas.microsoft.com/office/drawing/2014/main" id="{5C56C354-89A3-440D-9BFE-9CDA6AEC62D5}"/>
              </a:ext>
            </a:extLst>
          </p:cNvPr>
          <p:cNvSpPr/>
          <p:nvPr/>
        </p:nvSpPr>
        <p:spPr>
          <a:xfrm>
            <a:off x="2346578" y="2206603"/>
            <a:ext cx="1362831" cy="8571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Homography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178F617-E699-4891-A202-4AE8AA3A67C1}"/>
              </a:ext>
            </a:extLst>
          </p:cNvPr>
          <p:cNvSpPr/>
          <p:nvPr/>
        </p:nvSpPr>
        <p:spPr>
          <a:xfrm>
            <a:off x="1532533" y="2466006"/>
            <a:ext cx="589768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75" name="Straight Arrow Connector 82">
            <a:extLst>
              <a:ext uri="{FF2B5EF4-FFF2-40B4-BE49-F238E27FC236}">
                <a16:creationId xmlns:a16="http://schemas.microsoft.com/office/drawing/2014/main" id="{E7B693A2-E313-406A-8E9A-B9F16293B251}"/>
              </a:ext>
            </a:extLst>
          </p:cNvPr>
          <p:cNvCxnSpPr>
            <a:cxnSpLocks/>
            <a:stCxn id="71" idx="1"/>
            <a:endCxn id="72" idx="3"/>
          </p:cNvCxnSpPr>
          <p:nvPr/>
        </p:nvCxnSpPr>
        <p:spPr>
          <a:xfrm flipH="1" flipV="1">
            <a:off x="2122301" y="2604315"/>
            <a:ext cx="224277" cy="308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Straight Arrow Connector 82">
            <a:extLst>
              <a:ext uri="{FF2B5EF4-FFF2-40B4-BE49-F238E27FC236}">
                <a16:creationId xmlns:a16="http://schemas.microsoft.com/office/drawing/2014/main" id="{FD4BCC52-4D92-493E-9F7D-03AF98129901}"/>
              </a:ext>
            </a:extLst>
          </p:cNvPr>
          <p:cNvCxnSpPr>
            <a:cxnSpLocks/>
            <a:stCxn id="45" idx="3"/>
            <a:endCxn id="72" idx="1"/>
          </p:cNvCxnSpPr>
          <p:nvPr/>
        </p:nvCxnSpPr>
        <p:spPr>
          <a:xfrm flipV="1">
            <a:off x="1214495" y="2604315"/>
            <a:ext cx="318038" cy="190820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67E1F1D-8829-46DD-B94F-2BD5B29DC5AA}"/>
              </a:ext>
            </a:extLst>
          </p:cNvPr>
          <p:cNvSpPr/>
          <p:nvPr/>
        </p:nvSpPr>
        <p:spPr>
          <a:xfrm>
            <a:off x="1560142" y="5663466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111" name="Straight Arrow Connector 82">
            <a:extLst>
              <a:ext uri="{FF2B5EF4-FFF2-40B4-BE49-F238E27FC236}">
                <a16:creationId xmlns:a16="http://schemas.microsoft.com/office/drawing/2014/main" id="{D467D24A-F30E-4FF7-8D19-56A9B76162C2}"/>
              </a:ext>
            </a:extLst>
          </p:cNvPr>
          <p:cNvCxnSpPr>
            <a:cxnSpLocks/>
            <a:stCxn id="45" idx="3"/>
            <a:endCxn id="110" idx="1"/>
          </p:cNvCxnSpPr>
          <p:nvPr/>
        </p:nvCxnSpPr>
        <p:spPr>
          <a:xfrm>
            <a:off x="1214495" y="4512521"/>
            <a:ext cx="345647" cy="128925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4" name="Rounded Rectangle 45">
            <a:extLst>
              <a:ext uri="{FF2B5EF4-FFF2-40B4-BE49-F238E27FC236}">
                <a16:creationId xmlns:a16="http://schemas.microsoft.com/office/drawing/2014/main" id="{318FD377-AA0E-4057-9A41-BFCF4180C66B}"/>
              </a:ext>
            </a:extLst>
          </p:cNvPr>
          <p:cNvSpPr/>
          <p:nvPr/>
        </p:nvSpPr>
        <p:spPr>
          <a:xfrm>
            <a:off x="2311101" y="5368682"/>
            <a:ext cx="1300240" cy="9163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Homography</a:t>
            </a:r>
          </a:p>
        </p:txBody>
      </p:sp>
      <p:cxnSp>
        <p:nvCxnSpPr>
          <p:cNvPr id="125" name="Straight Arrow Connector 82">
            <a:extLst>
              <a:ext uri="{FF2B5EF4-FFF2-40B4-BE49-F238E27FC236}">
                <a16:creationId xmlns:a16="http://schemas.microsoft.com/office/drawing/2014/main" id="{CC476253-2286-4429-815A-813E8F319B68}"/>
              </a:ext>
            </a:extLst>
          </p:cNvPr>
          <p:cNvCxnSpPr>
            <a:cxnSpLocks/>
            <a:stCxn id="114" idx="1"/>
            <a:endCxn id="110" idx="3"/>
          </p:cNvCxnSpPr>
          <p:nvPr/>
        </p:nvCxnSpPr>
        <p:spPr>
          <a:xfrm flipH="1" flipV="1">
            <a:off x="2149909" y="5801775"/>
            <a:ext cx="161192" cy="2506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Rounded Rectangle 44">
            <a:extLst>
              <a:ext uri="{FF2B5EF4-FFF2-40B4-BE49-F238E27FC236}">
                <a16:creationId xmlns:a16="http://schemas.microsoft.com/office/drawing/2014/main" id="{6C1042B2-5330-46CB-872E-ACDAB6CC01B5}"/>
              </a:ext>
            </a:extLst>
          </p:cNvPr>
          <p:cNvSpPr/>
          <p:nvPr/>
        </p:nvSpPr>
        <p:spPr>
          <a:xfrm>
            <a:off x="6437617" y="2168848"/>
            <a:ext cx="1120726" cy="92378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Zoning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8FC3B7-69B0-4FBD-A5B9-3CE263332095}"/>
              </a:ext>
            </a:extLst>
          </p:cNvPr>
          <p:cNvSpPr/>
          <p:nvPr/>
        </p:nvSpPr>
        <p:spPr>
          <a:xfrm>
            <a:off x="3795489" y="5686171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54" name="Straight Arrow Connector 88">
            <a:extLst>
              <a:ext uri="{FF2B5EF4-FFF2-40B4-BE49-F238E27FC236}">
                <a16:creationId xmlns:a16="http://schemas.microsoft.com/office/drawing/2014/main" id="{CC0542C0-4F1F-4D6D-9AA6-A008C2DBB84F}"/>
              </a:ext>
            </a:extLst>
          </p:cNvPr>
          <p:cNvCxnSpPr>
            <a:cxnSpLocks/>
            <a:stCxn id="52" idx="1"/>
            <a:endCxn id="114" idx="3"/>
          </p:cNvCxnSpPr>
          <p:nvPr/>
        </p:nvCxnSpPr>
        <p:spPr>
          <a:xfrm flipH="1">
            <a:off x="3611341" y="5824480"/>
            <a:ext cx="184148" cy="236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Straight Arrow Connector 88">
            <a:extLst>
              <a:ext uri="{FF2B5EF4-FFF2-40B4-BE49-F238E27FC236}">
                <a16:creationId xmlns:a16="http://schemas.microsoft.com/office/drawing/2014/main" id="{97C42F17-248A-4F93-B237-9D3AFBFCCD57}"/>
              </a:ext>
            </a:extLst>
          </p:cNvPr>
          <p:cNvCxnSpPr>
            <a:cxnSpLocks/>
            <a:stCxn id="98" idx="1"/>
            <a:endCxn id="52" idx="3"/>
          </p:cNvCxnSpPr>
          <p:nvPr/>
        </p:nvCxnSpPr>
        <p:spPr>
          <a:xfrm flipH="1">
            <a:off x="4385256" y="5823110"/>
            <a:ext cx="255232" cy="137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5BDFEFB4-FAEC-41E5-8FD5-1C3F5EDE8DF1}"/>
              </a:ext>
            </a:extLst>
          </p:cNvPr>
          <p:cNvSpPr/>
          <p:nvPr/>
        </p:nvSpPr>
        <p:spPr>
          <a:xfrm>
            <a:off x="4801955" y="2496849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88" name="Straight Arrow Connector 82">
            <a:extLst>
              <a:ext uri="{FF2B5EF4-FFF2-40B4-BE49-F238E27FC236}">
                <a16:creationId xmlns:a16="http://schemas.microsoft.com/office/drawing/2014/main" id="{D4CE4DA7-FD64-49A6-B520-FFAE9A2E014A}"/>
              </a:ext>
            </a:extLst>
          </p:cNvPr>
          <p:cNvCxnSpPr>
            <a:cxnSpLocks/>
            <a:stCxn id="71" idx="3"/>
            <a:endCxn id="87" idx="1"/>
          </p:cNvCxnSpPr>
          <p:nvPr/>
        </p:nvCxnSpPr>
        <p:spPr>
          <a:xfrm flipV="1">
            <a:off x="3709409" y="2635158"/>
            <a:ext cx="1092546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82">
            <a:extLst>
              <a:ext uri="{FF2B5EF4-FFF2-40B4-BE49-F238E27FC236}">
                <a16:creationId xmlns:a16="http://schemas.microsoft.com/office/drawing/2014/main" id="{3D231557-5172-4738-A1DA-27E036059623}"/>
              </a:ext>
            </a:extLst>
          </p:cNvPr>
          <p:cNvCxnSpPr>
            <a:cxnSpLocks/>
            <a:stCxn id="40" idx="1"/>
            <a:endCxn id="87" idx="3"/>
          </p:cNvCxnSpPr>
          <p:nvPr/>
        </p:nvCxnSpPr>
        <p:spPr>
          <a:xfrm flipH="1">
            <a:off x="5391722" y="2630740"/>
            <a:ext cx="1045895" cy="441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0870749-FF1C-48A2-8631-9DD7B798D7FF}"/>
              </a:ext>
            </a:extLst>
          </p:cNvPr>
          <p:cNvSpPr/>
          <p:nvPr/>
        </p:nvSpPr>
        <p:spPr>
          <a:xfrm>
            <a:off x="4766598" y="3917392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93" name="Straight Arrow Connector 82">
            <a:extLst>
              <a:ext uri="{FF2B5EF4-FFF2-40B4-BE49-F238E27FC236}">
                <a16:creationId xmlns:a16="http://schemas.microsoft.com/office/drawing/2014/main" id="{D7578EDD-8924-4D4D-9618-33FA2F298300}"/>
              </a:ext>
            </a:extLst>
          </p:cNvPr>
          <p:cNvCxnSpPr>
            <a:cxnSpLocks/>
            <a:stCxn id="50" idx="3"/>
            <a:endCxn id="92" idx="1"/>
          </p:cNvCxnSpPr>
          <p:nvPr/>
        </p:nvCxnSpPr>
        <p:spPr>
          <a:xfrm>
            <a:off x="3709411" y="4049722"/>
            <a:ext cx="1057187" cy="597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82">
            <a:extLst>
              <a:ext uri="{FF2B5EF4-FFF2-40B4-BE49-F238E27FC236}">
                <a16:creationId xmlns:a16="http://schemas.microsoft.com/office/drawing/2014/main" id="{2E625934-EBB4-4507-B0C4-69E0464FC381}"/>
              </a:ext>
            </a:extLst>
          </p:cNvPr>
          <p:cNvCxnSpPr>
            <a:cxnSpLocks/>
            <a:stCxn id="178" idx="1"/>
            <a:endCxn id="92" idx="3"/>
          </p:cNvCxnSpPr>
          <p:nvPr/>
        </p:nvCxnSpPr>
        <p:spPr>
          <a:xfrm flipH="1" flipV="1">
            <a:off x="5356365" y="4055701"/>
            <a:ext cx="1065156" cy="206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C3729256-4EE1-4BF8-B7B1-5715CC5A1ADD}"/>
              </a:ext>
            </a:extLst>
          </p:cNvPr>
          <p:cNvSpPr/>
          <p:nvPr/>
        </p:nvSpPr>
        <p:spPr>
          <a:xfrm>
            <a:off x="5979764" y="5701447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96" name="Straight Arrow Connector 82">
            <a:extLst>
              <a:ext uri="{FF2B5EF4-FFF2-40B4-BE49-F238E27FC236}">
                <a16:creationId xmlns:a16="http://schemas.microsoft.com/office/drawing/2014/main" id="{AFD18996-DA53-43E1-A564-71C964178444}"/>
              </a:ext>
            </a:extLst>
          </p:cNvPr>
          <p:cNvCxnSpPr>
            <a:cxnSpLocks/>
            <a:stCxn id="98" idx="3"/>
            <a:endCxn id="95" idx="1"/>
          </p:cNvCxnSpPr>
          <p:nvPr/>
        </p:nvCxnSpPr>
        <p:spPr>
          <a:xfrm>
            <a:off x="5761214" y="5823110"/>
            <a:ext cx="218550" cy="1664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82">
            <a:extLst>
              <a:ext uri="{FF2B5EF4-FFF2-40B4-BE49-F238E27FC236}">
                <a16:creationId xmlns:a16="http://schemas.microsoft.com/office/drawing/2014/main" id="{CADAFEBA-D977-4A8C-8E50-39465B71DBB3}"/>
              </a:ext>
            </a:extLst>
          </p:cNvPr>
          <p:cNvCxnSpPr>
            <a:cxnSpLocks/>
            <a:stCxn id="246" idx="1"/>
            <a:endCxn id="95" idx="3"/>
          </p:cNvCxnSpPr>
          <p:nvPr/>
        </p:nvCxnSpPr>
        <p:spPr>
          <a:xfrm flipH="1">
            <a:off x="6569531" y="5836245"/>
            <a:ext cx="151128" cy="351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8" name="Rounded Rectangle 44">
            <a:extLst>
              <a:ext uri="{FF2B5EF4-FFF2-40B4-BE49-F238E27FC236}">
                <a16:creationId xmlns:a16="http://schemas.microsoft.com/office/drawing/2014/main" id="{DCE84BB8-4BC9-45A5-98C7-9871C07AB222}"/>
              </a:ext>
            </a:extLst>
          </p:cNvPr>
          <p:cNvSpPr/>
          <p:nvPr/>
        </p:nvSpPr>
        <p:spPr>
          <a:xfrm>
            <a:off x="4640488" y="5361218"/>
            <a:ext cx="1120726" cy="9237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Zoning</a:t>
            </a:r>
          </a:p>
        </p:txBody>
      </p:sp>
      <p:sp>
        <p:nvSpPr>
          <p:cNvPr id="148" name="Rounded Rectangle 44">
            <a:extLst>
              <a:ext uri="{FF2B5EF4-FFF2-40B4-BE49-F238E27FC236}">
                <a16:creationId xmlns:a16="http://schemas.microsoft.com/office/drawing/2014/main" id="{07C96DCF-D10D-4AA6-9557-FB698BB521C4}"/>
              </a:ext>
            </a:extLst>
          </p:cNvPr>
          <p:cNvSpPr/>
          <p:nvPr/>
        </p:nvSpPr>
        <p:spPr>
          <a:xfrm>
            <a:off x="10907820" y="219299"/>
            <a:ext cx="1120726" cy="74288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OCR</a:t>
            </a:r>
          </a:p>
        </p:txBody>
      </p:sp>
      <p:cxnSp>
        <p:nvCxnSpPr>
          <p:cNvPr id="149" name="Straight Arrow Connector 82">
            <a:extLst>
              <a:ext uri="{FF2B5EF4-FFF2-40B4-BE49-F238E27FC236}">
                <a16:creationId xmlns:a16="http://schemas.microsoft.com/office/drawing/2014/main" id="{3E90D14D-FAA3-4AFD-AA7A-840FAA402D27}"/>
              </a:ext>
            </a:extLst>
          </p:cNvPr>
          <p:cNvCxnSpPr>
            <a:cxnSpLocks/>
            <a:stCxn id="40" idx="3"/>
            <a:endCxn id="154" idx="1"/>
          </p:cNvCxnSpPr>
          <p:nvPr/>
        </p:nvCxnSpPr>
        <p:spPr>
          <a:xfrm flipV="1">
            <a:off x="7558343" y="2124671"/>
            <a:ext cx="3920753" cy="50606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C0D6ACF-B09C-469A-A6A3-E702A182BAEB}"/>
              </a:ext>
            </a:extLst>
          </p:cNvPr>
          <p:cNvSpPr/>
          <p:nvPr/>
        </p:nvSpPr>
        <p:spPr>
          <a:xfrm rot="16200000">
            <a:off x="11184212" y="1691479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156" name="Straight Arrow Connector 82">
            <a:extLst>
              <a:ext uri="{FF2B5EF4-FFF2-40B4-BE49-F238E27FC236}">
                <a16:creationId xmlns:a16="http://schemas.microsoft.com/office/drawing/2014/main" id="{0229784A-D367-47CD-98DB-A66EBFEB4EAE}"/>
              </a:ext>
            </a:extLst>
          </p:cNvPr>
          <p:cNvCxnSpPr>
            <a:cxnSpLocks/>
            <a:stCxn id="154" idx="3"/>
            <a:endCxn id="148" idx="2"/>
          </p:cNvCxnSpPr>
          <p:nvPr/>
        </p:nvCxnSpPr>
        <p:spPr>
          <a:xfrm flipH="1" flipV="1">
            <a:off x="11468183" y="962188"/>
            <a:ext cx="10913" cy="57271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8" name="Rounded Rectangle 44">
            <a:extLst>
              <a:ext uri="{FF2B5EF4-FFF2-40B4-BE49-F238E27FC236}">
                <a16:creationId xmlns:a16="http://schemas.microsoft.com/office/drawing/2014/main" id="{D44D4A96-2938-4DA3-80D0-883BDC8958D8}"/>
              </a:ext>
            </a:extLst>
          </p:cNvPr>
          <p:cNvSpPr/>
          <p:nvPr/>
        </p:nvSpPr>
        <p:spPr>
          <a:xfrm>
            <a:off x="6421521" y="3595878"/>
            <a:ext cx="1120726" cy="92378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Zoning</a:t>
            </a:r>
          </a:p>
        </p:txBody>
      </p:sp>
      <p:sp>
        <p:nvSpPr>
          <p:cNvPr id="187" name="Rounded Rectangle 44">
            <a:extLst>
              <a:ext uri="{FF2B5EF4-FFF2-40B4-BE49-F238E27FC236}">
                <a16:creationId xmlns:a16="http://schemas.microsoft.com/office/drawing/2014/main" id="{DF7D74CC-DC12-4980-968D-521C014872A1}"/>
              </a:ext>
            </a:extLst>
          </p:cNvPr>
          <p:cNvSpPr/>
          <p:nvPr/>
        </p:nvSpPr>
        <p:spPr>
          <a:xfrm>
            <a:off x="10918733" y="2886345"/>
            <a:ext cx="1120726" cy="9237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Table Zoning</a:t>
            </a:r>
          </a:p>
        </p:txBody>
      </p:sp>
      <p:cxnSp>
        <p:nvCxnSpPr>
          <p:cNvPr id="240" name="Straight Arrow Connector 82">
            <a:extLst>
              <a:ext uri="{FF2B5EF4-FFF2-40B4-BE49-F238E27FC236}">
                <a16:creationId xmlns:a16="http://schemas.microsoft.com/office/drawing/2014/main" id="{B6FBCDC3-EF3C-4CAA-A95A-0A3B06101F6F}"/>
              </a:ext>
            </a:extLst>
          </p:cNvPr>
          <p:cNvCxnSpPr>
            <a:cxnSpLocks/>
            <a:stCxn id="98" idx="3"/>
            <a:endCxn id="154" idx="1"/>
          </p:cNvCxnSpPr>
          <p:nvPr/>
        </p:nvCxnSpPr>
        <p:spPr>
          <a:xfrm flipV="1">
            <a:off x="5761214" y="2124671"/>
            <a:ext cx="5717882" cy="369843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3" name="Straight Arrow Connector 82">
            <a:extLst>
              <a:ext uri="{FF2B5EF4-FFF2-40B4-BE49-F238E27FC236}">
                <a16:creationId xmlns:a16="http://schemas.microsoft.com/office/drawing/2014/main" id="{5DF9A20F-0C40-4DE9-A229-E957F31E3369}"/>
              </a:ext>
            </a:extLst>
          </p:cNvPr>
          <p:cNvCxnSpPr>
            <a:cxnSpLocks/>
            <a:stCxn id="178" idx="3"/>
            <a:endCxn id="154" idx="1"/>
          </p:cNvCxnSpPr>
          <p:nvPr/>
        </p:nvCxnSpPr>
        <p:spPr>
          <a:xfrm flipV="1">
            <a:off x="7542247" y="2124671"/>
            <a:ext cx="3936849" cy="193309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6" name="Rounded Rectangle 44">
            <a:extLst>
              <a:ext uri="{FF2B5EF4-FFF2-40B4-BE49-F238E27FC236}">
                <a16:creationId xmlns:a16="http://schemas.microsoft.com/office/drawing/2014/main" id="{AF32BEC2-24D0-4B1D-A8E6-D090BC022936}"/>
              </a:ext>
            </a:extLst>
          </p:cNvPr>
          <p:cNvSpPr/>
          <p:nvPr/>
        </p:nvSpPr>
        <p:spPr>
          <a:xfrm>
            <a:off x="6720659" y="5374353"/>
            <a:ext cx="1120726" cy="9237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Table Classifier</a:t>
            </a:r>
          </a:p>
        </p:txBody>
      </p:sp>
      <p:sp>
        <p:nvSpPr>
          <p:cNvPr id="247" name="Rounded Rectangle 44">
            <a:extLst>
              <a:ext uri="{FF2B5EF4-FFF2-40B4-BE49-F238E27FC236}">
                <a16:creationId xmlns:a16="http://schemas.microsoft.com/office/drawing/2014/main" id="{1E10D0EA-197B-4FA7-8758-C527B18324C0}"/>
              </a:ext>
            </a:extLst>
          </p:cNvPr>
          <p:cNvSpPr/>
          <p:nvPr/>
        </p:nvSpPr>
        <p:spPr>
          <a:xfrm>
            <a:off x="9186418" y="5368682"/>
            <a:ext cx="1120726" cy="9237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Table Rotation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069E3AC-8E9C-4F60-B547-02E987BECB04}"/>
              </a:ext>
            </a:extLst>
          </p:cNvPr>
          <p:cNvSpPr/>
          <p:nvPr/>
        </p:nvSpPr>
        <p:spPr>
          <a:xfrm>
            <a:off x="8134500" y="5692264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250" name="Straight Arrow Connector 82">
            <a:extLst>
              <a:ext uri="{FF2B5EF4-FFF2-40B4-BE49-F238E27FC236}">
                <a16:creationId xmlns:a16="http://schemas.microsoft.com/office/drawing/2014/main" id="{B8963147-BC66-4B8E-BA95-9CCC70B8E144}"/>
              </a:ext>
            </a:extLst>
          </p:cNvPr>
          <p:cNvCxnSpPr>
            <a:cxnSpLocks/>
            <a:stCxn id="247" idx="1"/>
            <a:endCxn id="248" idx="3"/>
          </p:cNvCxnSpPr>
          <p:nvPr/>
        </p:nvCxnSpPr>
        <p:spPr>
          <a:xfrm flipH="1" flipV="1">
            <a:off x="8724267" y="5830573"/>
            <a:ext cx="46215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3" name="Straight Arrow Connector 82">
            <a:extLst>
              <a:ext uri="{FF2B5EF4-FFF2-40B4-BE49-F238E27FC236}">
                <a16:creationId xmlns:a16="http://schemas.microsoft.com/office/drawing/2014/main" id="{3996CEB2-47A3-4542-91E5-F33A8E56CE99}"/>
              </a:ext>
            </a:extLst>
          </p:cNvPr>
          <p:cNvCxnSpPr>
            <a:cxnSpLocks/>
            <a:stCxn id="246" idx="3"/>
            <a:endCxn id="248" idx="1"/>
          </p:cNvCxnSpPr>
          <p:nvPr/>
        </p:nvCxnSpPr>
        <p:spPr>
          <a:xfrm flipV="1">
            <a:off x="7841385" y="5830573"/>
            <a:ext cx="293115" cy="567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6" name="Straight Arrow Connector 82">
            <a:extLst>
              <a:ext uri="{FF2B5EF4-FFF2-40B4-BE49-F238E27FC236}">
                <a16:creationId xmlns:a16="http://schemas.microsoft.com/office/drawing/2014/main" id="{70D8E0A3-7016-4EBC-B497-4DA7736D5554}"/>
              </a:ext>
            </a:extLst>
          </p:cNvPr>
          <p:cNvCxnSpPr>
            <a:cxnSpLocks/>
            <a:stCxn id="178" idx="3"/>
            <a:endCxn id="220" idx="1"/>
          </p:cNvCxnSpPr>
          <p:nvPr/>
        </p:nvCxnSpPr>
        <p:spPr>
          <a:xfrm>
            <a:off x="7542247" y="4057770"/>
            <a:ext cx="553543" cy="907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9" name="Straight Arrow Connector 82">
            <a:extLst>
              <a:ext uri="{FF2B5EF4-FFF2-40B4-BE49-F238E27FC236}">
                <a16:creationId xmlns:a16="http://schemas.microsoft.com/office/drawing/2014/main" id="{1C6256A0-29C6-4E36-80CA-56EFE5D5C05C}"/>
              </a:ext>
            </a:extLst>
          </p:cNvPr>
          <p:cNvCxnSpPr>
            <a:cxnSpLocks/>
            <a:stCxn id="186" idx="1"/>
            <a:endCxn id="220" idx="3"/>
          </p:cNvCxnSpPr>
          <p:nvPr/>
        </p:nvCxnSpPr>
        <p:spPr>
          <a:xfrm flipH="1">
            <a:off x="8685557" y="4062345"/>
            <a:ext cx="511610" cy="450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8" name="Straight Arrow Connector 82">
            <a:extLst>
              <a:ext uri="{FF2B5EF4-FFF2-40B4-BE49-F238E27FC236}">
                <a16:creationId xmlns:a16="http://schemas.microsoft.com/office/drawing/2014/main" id="{F176A251-F5A8-4B1A-874B-CFE6CE66BB40}"/>
              </a:ext>
            </a:extLst>
          </p:cNvPr>
          <p:cNvCxnSpPr>
            <a:cxnSpLocks/>
            <a:stCxn id="187" idx="0"/>
            <a:endCxn id="154" idx="1"/>
          </p:cNvCxnSpPr>
          <p:nvPr/>
        </p:nvCxnSpPr>
        <p:spPr>
          <a:xfrm flipV="1">
            <a:off x="11479096" y="2124671"/>
            <a:ext cx="0" cy="76167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1" name="Straight Arrow Connector 82">
            <a:extLst>
              <a:ext uri="{FF2B5EF4-FFF2-40B4-BE49-F238E27FC236}">
                <a16:creationId xmlns:a16="http://schemas.microsoft.com/office/drawing/2014/main" id="{E860F389-B614-4931-AD34-F605C81EEBF1}"/>
              </a:ext>
            </a:extLst>
          </p:cNvPr>
          <p:cNvCxnSpPr>
            <a:cxnSpLocks/>
            <a:stCxn id="187" idx="2"/>
            <a:endCxn id="280" idx="3"/>
          </p:cNvCxnSpPr>
          <p:nvPr/>
        </p:nvCxnSpPr>
        <p:spPr>
          <a:xfrm flipH="1">
            <a:off x="11202704" y="3810128"/>
            <a:ext cx="276392" cy="69343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0" name="Rectangle 279">
            <a:extLst>
              <a:ext uri="{FF2B5EF4-FFF2-40B4-BE49-F238E27FC236}">
                <a16:creationId xmlns:a16="http://schemas.microsoft.com/office/drawing/2014/main" id="{9603E3FA-6826-403F-A846-B7155A8E45D4}"/>
              </a:ext>
            </a:extLst>
          </p:cNvPr>
          <p:cNvSpPr/>
          <p:nvPr/>
        </p:nvSpPr>
        <p:spPr>
          <a:xfrm>
            <a:off x="10612937" y="4365256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288" name="Straight Arrow Connector 82">
            <a:extLst>
              <a:ext uri="{FF2B5EF4-FFF2-40B4-BE49-F238E27FC236}">
                <a16:creationId xmlns:a16="http://schemas.microsoft.com/office/drawing/2014/main" id="{02C11BDD-15D1-4581-91B0-D0C12B6269F6}"/>
              </a:ext>
            </a:extLst>
          </p:cNvPr>
          <p:cNvCxnSpPr>
            <a:cxnSpLocks/>
            <a:stCxn id="247" idx="3"/>
            <a:endCxn id="280" idx="1"/>
          </p:cNvCxnSpPr>
          <p:nvPr/>
        </p:nvCxnSpPr>
        <p:spPr>
          <a:xfrm flipV="1">
            <a:off x="10307144" y="4503565"/>
            <a:ext cx="305793" cy="132700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1" name="Straight Arrow Connector 82">
            <a:extLst>
              <a:ext uri="{FF2B5EF4-FFF2-40B4-BE49-F238E27FC236}">
                <a16:creationId xmlns:a16="http://schemas.microsoft.com/office/drawing/2014/main" id="{A9E2F8A8-D652-47D9-912D-1204479D9C08}"/>
              </a:ext>
            </a:extLst>
          </p:cNvPr>
          <p:cNvCxnSpPr>
            <a:cxnSpLocks/>
            <a:stCxn id="186" idx="3"/>
            <a:endCxn id="280" idx="1"/>
          </p:cNvCxnSpPr>
          <p:nvPr/>
        </p:nvCxnSpPr>
        <p:spPr>
          <a:xfrm>
            <a:off x="10317893" y="4062345"/>
            <a:ext cx="295044" cy="44122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4" name="Straight Arrow Connector 82">
            <a:extLst>
              <a:ext uri="{FF2B5EF4-FFF2-40B4-BE49-F238E27FC236}">
                <a16:creationId xmlns:a16="http://schemas.microsoft.com/office/drawing/2014/main" id="{E3484C25-007E-432D-BC93-ABEE74AAA9D2}"/>
              </a:ext>
            </a:extLst>
          </p:cNvPr>
          <p:cNvCxnSpPr>
            <a:cxnSpLocks/>
            <a:stCxn id="148" idx="1"/>
            <a:endCxn id="141" idx="3"/>
          </p:cNvCxnSpPr>
          <p:nvPr/>
        </p:nvCxnSpPr>
        <p:spPr>
          <a:xfrm flipH="1" flipV="1">
            <a:off x="9803094" y="369567"/>
            <a:ext cx="1104726" cy="22117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31" name="ZoneTexte 3130">
            <a:extLst>
              <a:ext uri="{FF2B5EF4-FFF2-40B4-BE49-F238E27FC236}">
                <a16:creationId xmlns:a16="http://schemas.microsoft.com/office/drawing/2014/main" id="{D15AD2DF-3256-481F-BC89-E637EDF178E3}"/>
              </a:ext>
            </a:extLst>
          </p:cNvPr>
          <p:cNvSpPr txBox="1"/>
          <p:nvPr/>
        </p:nvSpPr>
        <p:spPr>
          <a:xfrm>
            <a:off x="9387872" y="719292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Callback</a:t>
            </a:r>
          </a:p>
        </p:txBody>
      </p:sp>
      <p:sp>
        <p:nvSpPr>
          <p:cNvPr id="381" name="ZoneTexte 380">
            <a:extLst>
              <a:ext uri="{FF2B5EF4-FFF2-40B4-BE49-F238E27FC236}">
                <a16:creationId xmlns:a16="http://schemas.microsoft.com/office/drawing/2014/main" id="{6F0BE677-0430-44A8-AE5A-81C778999165}"/>
              </a:ext>
            </a:extLst>
          </p:cNvPr>
          <p:cNvSpPr txBox="1"/>
          <p:nvPr/>
        </p:nvSpPr>
        <p:spPr>
          <a:xfrm>
            <a:off x="2311100" y="1837272"/>
            <a:ext cx="238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license - frontside</a:t>
            </a:r>
          </a:p>
        </p:txBody>
      </p:sp>
      <p:sp>
        <p:nvSpPr>
          <p:cNvPr id="382" name="ZoneTexte 381">
            <a:extLst>
              <a:ext uri="{FF2B5EF4-FFF2-40B4-BE49-F238E27FC236}">
                <a16:creationId xmlns:a16="http://schemas.microsoft.com/office/drawing/2014/main" id="{DADBDB9F-59A8-493D-9DE9-19FEF4FD7975}"/>
              </a:ext>
            </a:extLst>
          </p:cNvPr>
          <p:cNvSpPr txBox="1"/>
          <p:nvPr/>
        </p:nvSpPr>
        <p:spPr>
          <a:xfrm>
            <a:off x="2311100" y="3268988"/>
            <a:ext cx="239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New license - backside</a:t>
            </a:r>
          </a:p>
        </p:txBody>
      </p:sp>
      <p:sp>
        <p:nvSpPr>
          <p:cNvPr id="383" name="ZoneTexte 382">
            <a:extLst>
              <a:ext uri="{FF2B5EF4-FFF2-40B4-BE49-F238E27FC236}">
                <a16:creationId xmlns:a16="http://schemas.microsoft.com/office/drawing/2014/main" id="{FC89D9E2-0914-4F6E-9CDF-80023907FE9B}"/>
              </a:ext>
            </a:extLst>
          </p:cNvPr>
          <p:cNvSpPr txBox="1"/>
          <p:nvPr/>
        </p:nvSpPr>
        <p:spPr>
          <a:xfrm>
            <a:off x="2346580" y="4991758"/>
            <a:ext cx="228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Old license - frontside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1E6A357-7081-49B3-86AB-1156F75A208E}"/>
              </a:ext>
            </a:extLst>
          </p:cNvPr>
          <p:cNvSpPr/>
          <p:nvPr/>
        </p:nvSpPr>
        <p:spPr>
          <a:xfrm>
            <a:off x="8095790" y="3928537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sp>
        <p:nvSpPr>
          <p:cNvPr id="392" name="ZoneTexte 391">
            <a:extLst>
              <a:ext uri="{FF2B5EF4-FFF2-40B4-BE49-F238E27FC236}">
                <a16:creationId xmlns:a16="http://schemas.microsoft.com/office/drawing/2014/main" id="{8FD731D3-0840-47B0-9707-E57B68715E9F}"/>
              </a:ext>
            </a:extLst>
          </p:cNvPr>
          <p:cNvSpPr txBox="1"/>
          <p:nvPr/>
        </p:nvSpPr>
        <p:spPr>
          <a:xfrm>
            <a:off x="633192" y="722181"/>
            <a:ext cx="1637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HTTP call</a:t>
            </a:r>
          </a:p>
        </p:txBody>
      </p:sp>
      <p:sp>
        <p:nvSpPr>
          <p:cNvPr id="135" name="Rounded Rectangle 44">
            <a:extLst>
              <a:ext uri="{FF2B5EF4-FFF2-40B4-BE49-F238E27FC236}">
                <a16:creationId xmlns:a16="http://schemas.microsoft.com/office/drawing/2014/main" id="{BCA9FF6F-5774-477D-A29E-54159046792B}"/>
              </a:ext>
            </a:extLst>
          </p:cNvPr>
          <p:cNvSpPr/>
          <p:nvPr/>
        </p:nvSpPr>
        <p:spPr>
          <a:xfrm>
            <a:off x="8744964" y="1135827"/>
            <a:ext cx="1288213" cy="7090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Orchestrator</a:t>
            </a:r>
          </a:p>
        </p:txBody>
      </p:sp>
      <p:cxnSp>
        <p:nvCxnSpPr>
          <p:cNvPr id="136" name="Straight Arrow Connector 82">
            <a:extLst>
              <a:ext uri="{FF2B5EF4-FFF2-40B4-BE49-F238E27FC236}">
                <a16:creationId xmlns:a16="http://schemas.microsoft.com/office/drawing/2014/main" id="{C3176372-2312-4598-BF7F-B77A195760E5}"/>
              </a:ext>
            </a:extLst>
          </p:cNvPr>
          <p:cNvCxnSpPr>
            <a:cxnSpLocks/>
            <a:stCxn id="135" idx="0"/>
            <a:endCxn id="141" idx="2"/>
          </p:cNvCxnSpPr>
          <p:nvPr/>
        </p:nvCxnSpPr>
        <p:spPr>
          <a:xfrm flipH="1" flipV="1">
            <a:off x="9387872" y="710216"/>
            <a:ext cx="1199" cy="42561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1" name="Rectangle: Folded Corner 1">
            <a:extLst>
              <a:ext uri="{FF2B5EF4-FFF2-40B4-BE49-F238E27FC236}">
                <a16:creationId xmlns:a16="http://schemas.microsoft.com/office/drawing/2014/main" id="{CD14CEE2-3340-45E3-A719-94E8E7DAEF79}"/>
              </a:ext>
            </a:extLst>
          </p:cNvPr>
          <p:cNvSpPr/>
          <p:nvPr/>
        </p:nvSpPr>
        <p:spPr>
          <a:xfrm>
            <a:off x="8972650" y="28917"/>
            <a:ext cx="830444" cy="6812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JSON Response</a:t>
            </a:r>
          </a:p>
        </p:txBody>
      </p:sp>
      <p:sp>
        <p:nvSpPr>
          <p:cNvPr id="186" name="Rounded Rectangle 44">
            <a:extLst>
              <a:ext uri="{FF2B5EF4-FFF2-40B4-BE49-F238E27FC236}">
                <a16:creationId xmlns:a16="http://schemas.microsoft.com/office/drawing/2014/main" id="{5BB65172-DFBB-49FE-A802-1813A39CA9F9}"/>
              </a:ext>
            </a:extLst>
          </p:cNvPr>
          <p:cNvSpPr/>
          <p:nvPr/>
        </p:nvSpPr>
        <p:spPr>
          <a:xfrm>
            <a:off x="9197167" y="3600453"/>
            <a:ext cx="1120726" cy="92378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Table Rotation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8F438977-A168-402C-B4AD-073677B35E1C}"/>
              </a:ext>
            </a:extLst>
          </p:cNvPr>
          <p:cNvSpPr txBox="1"/>
          <p:nvPr/>
        </p:nvSpPr>
        <p:spPr>
          <a:xfrm>
            <a:off x="9327616" y="6481785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ES"/>
            </a:defPPr>
            <a:lvl1pPr algn="ctr"/>
          </a:lstStyle>
          <a:p>
            <a:r>
              <a:rPr lang="en-US" dirty="0"/>
              <a:t>Production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16B4F7A-CAD1-465B-9514-D8BC257E33AF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11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9F1349-7411-4203-AE32-9BC102D8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Spot 7 differences</a:t>
            </a:r>
          </a:p>
        </p:txBody>
      </p:sp>
      <p:pic>
        <p:nvPicPr>
          <p:cNvPr id="5" name="Image 4" descr="Une image contenant chat, assis, chat domestique, intérieur&#10;&#10;Description générée automatiquement">
            <a:extLst>
              <a:ext uri="{FF2B5EF4-FFF2-40B4-BE49-F238E27FC236}">
                <a16:creationId xmlns:a16="http://schemas.microsoft.com/office/drawing/2014/main" id="{9FDAD071-D69A-4D28-AE3B-E4CE2FAB2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19" y="1690688"/>
            <a:ext cx="3800475" cy="3705225"/>
          </a:xfrm>
          <a:prstGeom prst="rect">
            <a:avLst/>
          </a:prstGeom>
        </p:spPr>
      </p:pic>
      <p:pic>
        <p:nvPicPr>
          <p:cNvPr id="6" name="Image 5" descr="Une image contenant chat, assis, chat domestique, intérieur&#10;&#10;Description générée automatiquement">
            <a:extLst>
              <a:ext uri="{FF2B5EF4-FFF2-40B4-BE49-F238E27FC236}">
                <a16:creationId xmlns:a16="http://schemas.microsoft.com/office/drawing/2014/main" id="{8AE13551-9EE0-444B-AF90-2482055D5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693" y="1690688"/>
            <a:ext cx="3800475" cy="37052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27AA539-E732-4AEA-973C-E3532F51545E}"/>
              </a:ext>
            </a:extLst>
          </p:cNvPr>
          <p:cNvSpPr txBox="1"/>
          <p:nvPr/>
        </p:nvSpPr>
        <p:spPr>
          <a:xfrm>
            <a:off x="9327616" y="0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D293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Production : Pain points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B5E9C2-EB27-4009-B0F0-F934CB815218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rgbClr val="5A6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411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5DE023-6FF1-4F82-9ADF-2F38D70B0224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1D46897-0474-40B0-A96E-04C8F43BBFA3}"/>
              </a:ext>
            </a:extLst>
          </p:cNvPr>
          <p:cNvSpPr/>
          <p:nvPr/>
        </p:nvSpPr>
        <p:spPr>
          <a:xfrm>
            <a:off x="2436219" y="-1381524"/>
            <a:ext cx="6385154" cy="5951897"/>
          </a:xfrm>
          <a:prstGeom prst="ellipse">
            <a:avLst/>
          </a:prstGeom>
          <a:solidFill>
            <a:srgbClr val="7EBEFF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570F992-041E-43DA-A5CB-FF15212EA5A7}"/>
              </a:ext>
            </a:extLst>
          </p:cNvPr>
          <p:cNvSpPr/>
          <p:nvPr/>
        </p:nvSpPr>
        <p:spPr>
          <a:xfrm>
            <a:off x="4774075" y="2108677"/>
            <a:ext cx="6385154" cy="5951897"/>
          </a:xfrm>
          <a:prstGeom prst="ellipse">
            <a:avLst/>
          </a:prstGeom>
          <a:solidFill>
            <a:srgbClr val="7EBEFF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546AF2F-45E3-4805-8078-098A3EAB337C}"/>
              </a:ext>
            </a:extLst>
          </p:cNvPr>
          <p:cNvSpPr/>
          <p:nvPr/>
        </p:nvSpPr>
        <p:spPr>
          <a:xfrm>
            <a:off x="577961" y="2317938"/>
            <a:ext cx="6385154" cy="5951897"/>
          </a:xfrm>
          <a:prstGeom prst="ellipse">
            <a:avLst/>
          </a:prstGeom>
          <a:solidFill>
            <a:srgbClr val="7EBEFF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isocèle 3">
            <a:extLst>
              <a:ext uri="{FF2B5EF4-FFF2-40B4-BE49-F238E27FC236}">
                <a16:creationId xmlns:a16="http://schemas.microsoft.com/office/drawing/2014/main" id="{4B115F5D-A6C0-4897-A7EE-833B44A27BCB}"/>
              </a:ext>
            </a:extLst>
          </p:cNvPr>
          <p:cNvSpPr/>
          <p:nvPr/>
        </p:nvSpPr>
        <p:spPr>
          <a:xfrm>
            <a:off x="3348505" y="1415475"/>
            <a:ext cx="4597400" cy="3848100"/>
          </a:xfrm>
          <a:prstGeom prst="triangle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0672F5A-E705-4B41-8633-8DBAB2266C69}"/>
              </a:ext>
            </a:extLst>
          </p:cNvPr>
          <p:cNvSpPr txBox="1"/>
          <p:nvPr/>
        </p:nvSpPr>
        <p:spPr>
          <a:xfrm>
            <a:off x="1772433" y="5301397"/>
            <a:ext cx="1576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2">
                    <a:lumMod val="25000"/>
                  </a:schemeClr>
                </a:solidFill>
              </a:rPr>
              <a:t>Data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5C57132-1EB1-485B-89C9-9DE71832004B}"/>
              </a:ext>
            </a:extLst>
          </p:cNvPr>
          <p:cNvSpPr txBox="1"/>
          <p:nvPr/>
        </p:nvSpPr>
        <p:spPr>
          <a:xfrm>
            <a:off x="7953407" y="5256412"/>
            <a:ext cx="131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bg2">
                    <a:lumMod val="25000"/>
                  </a:schemeClr>
                </a:solidFill>
              </a:rPr>
              <a:t>Ops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32CD5-0919-4621-B5EA-75FCF806B855}"/>
              </a:ext>
            </a:extLst>
          </p:cNvPr>
          <p:cNvSpPr txBox="1"/>
          <p:nvPr/>
        </p:nvSpPr>
        <p:spPr>
          <a:xfrm>
            <a:off x="4254676" y="377081"/>
            <a:ext cx="2785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2">
                    <a:lumMod val="25000"/>
                  </a:schemeClr>
                </a:solidFill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676867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360DA4-F4B1-47E5-A46C-A582A50F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Email classification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7756A3D9-51E4-468F-9749-C8ED8D153079}"/>
              </a:ext>
            </a:extLst>
          </p:cNvPr>
          <p:cNvGraphicFramePr>
            <a:graphicFrameLocks noGrp="1"/>
          </p:cNvGraphicFramePr>
          <p:nvPr/>
        </p:nvGraphicFramePr>
        <p:xfrm>
          <a:off x="0" y="1999118"/>
          <a:ext cx="12192000" cy="3707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417107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0812777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82373761"/>
                    </a:ext>
                  </a:extLst>
                </a:gridCol>
              </a:tblGrid>
              <a:tr h="972038">
                <a:tc>
                  <a:txBody>
                    <a:bodyPr/>
                    <a:lstStyle/>
                    <a:p>
                      <a:pPr algn="ctr"/>
                      <a:r>
                        <a:rPr lang="en-US" sz="4000" noProof="0"/>
                        <a:t>Training env.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4000" noProof="0"/>
                        <a:t>(AzureML)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noProof="0"/>
                        <a:t>Production env.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4000" noProof="0"/>
                        <a:t>(OpenShift)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noProof="0"/>
                        <a:t>Total default run cost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692903"/>
                  </a:ext>
                </a:extLst>
              </a:tr>
              <a:tr h="23968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noProof="0"/>
                        <a:t>2700 € / month</a:t>
                      </a:r>
                    </a:p>
                    <a:p>
                      <a:pPr algn="ctr"/>
                      <a:endParaRPr lang="en-US" sz="40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noProof="0"/>
                        <a:t>6000 € / month</a:t>
                      </a:r>
                    </a:p>
                    <a:p>
                      <a:pPr algn="ctr"/>
                      <a:r>
                        <a:rPr lang="en-US" sz="4000" noProof="0"/>
                        <a:t>(dev, staging, pre-prod, prod)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noProof="0" dirty="0"/>
                        <a:t>8 700 €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noProof="0" dirty="0"/>
                        <a:t>/ month</a:t>
                      </a:r>
                    </a:p>
                    <a:p>
                      <a:pPr algn="ctr"/>
                      <a:endParaRPr lang="en-US" sz="4000" noProof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88446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6638B98-809A-428C-8619-B6DA5A6E6837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98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B629FCC-9E67-4188-9CED-F4E2CD456768}"/>
              </a:ext>
            </a:extLst>
          </p:cNvPr>
          <p:cNvSpPr txBox="1"/>
          <p:nvPr/>
        </p:nvSpPr>
        <p:spPr>
          <a:xfrm>
            <a:off x="1314464" y="2301240"/>
            <a:ext cx="3455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Structured data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C95A632-4A8A-4744-AD9A-AB698C3D8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42" y="39052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E9DAF57-1921-4CBC-9EB8-4E63DD349262}"/>
              </a:ext>
            </a:extLst>
          </p:cNvPr>
          <p:cNvSpPr txBox="1"/>
          <p:nvPr/>
        </p:nvSpPr>
        <p:spPr>
          <a:xfrm>
            <a:off x="6427919" y="5357756"/>
            <a:ext cx="350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"excel structured data"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C2CE742-AE74-4988-8318-4314B7FB431C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C37DF-0E47-4021-9461-9FC881F6567C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31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2DB367-22D6-4F99-A732-4459F6DE10E5}"/>
              </a:ext>
            </a:extLst>
          </p:cNvPr>
          <p:cNvSpPr/>
          <p:nvPr/>
        </p:nvSpPr>
        <p:spPr>
          <a:xfrm>
            <a:off x="3652851" y="2492245"/>
            <a:ext cx="3722591" cy="22215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Classification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2BAC0FE-A7E6-4733-B78C-A8EED4834A39}"/>
              </a:ext>
            </a:extLst>
          </p:cNvPr>
          <p:cNvCxnSpPr>
            <a:cxnSpLocks/>
            <a:stCxn id="3080" idx="3"/>
            <a:endCxn id="5" idx="1"/>
          </p:cNvCxnSpPr>
          <p:nvPr/>
        </p:nvCxnSpPr>
        <p:spPr>
          <a:xfrm>
            <a:off x="2588590" y="3603005"/>
            <a:ext cx="1064261" cy="0"/>
          </a:xfrm>
          <a:prstGeom prst="straightConnector1">
            <a:avLst/>
          </a:prstGeom>
          <a:ln w="635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4F85B752-DC8E-4863-9F17-85334C3908C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375442" y="3603005"/>
            <a:ext cx="1510752" cy="683433"/>
          </a:xfrm>
          <a:prstGeom prst="straightConnector1">
            <a:avLst/>
          </a:prstGeom>
          <a:ln w="635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29DCCD1-DB12-430E-8DA6-32A3CC1E095A}"/>
              </a:ext>
            </a:extLst>
          </p:cNvPr>
          <p:cNvSpPr txBox="1"/>
          <p:nvPr/>
        </p:nvSpPr>
        <p:spPr>
          <a:xfrm>
            <a:off x="8886194" y="2492245"/>
            <a:ext cx="32726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Claims</a:t>
            </a:r>
            <a:br>
              <a:rPr lang="en-US" sz="32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Contract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Invoice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Attachment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Other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50EABF-3E0D-4581-8632-3AAF972AFC85}"/>
              </a:ext>
            </a:extLst>
          </p:cNvPr>
          <p:cNvSpPr txBox="1"/>
          <p:nvPr/>
        </p:nvSpPr>
        <p:spPr>
          <a:xfrm>
            <a:off x="671112" y="4286438"/>
            <a:ext cx="2955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"envelope upside an old white paper"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45A2126A-26F8-4BD5-B7CD-9710EF525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991" y="3099705"/>
            <a:ext cx="1006599" cy="100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B3578BE8-4B35-4B47-A8F8-B53618964655}"/>
              </a:ext>
            </a:extLst>
          </p:cNvPr>
          <p:cNvSpPr txBox="1"/>
          <p:nvPr/>
        </p:nvSpPr>
        <p:spPr>
          <a:xfrm>
            <a:off x="1549445" y="2696680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email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820B13-0A73-4859-91E5-C94E33015231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735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4037D3A-3939-4347-89AA-00A2E9F492D6}"/>
              </a:ext>
            </a:extLst>
          </p:cNvPr>
          <p:cNvSpPr/>
          <p:nvPr/>
        </p:nvSpPr>
        <p:spPr>
          <a:xfrm>
            <a:off x="526462" y="2003391"/>
            <a:ext cx="1120726" cy="5684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eceiver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1770982-514D-AA4D-B52F-678A72964006}"/>
              </a:ext>
            </a:extLst>
          </p:cNvPr>
          <p:cNvSpPr/>
          <p:nvPr/>
        </p:nvSpPr>
        <p:spPr>
          <a:xfrm>
            <a:off x="521100" y="3688491"/>
            <a:ext cx="1120726" cy="5684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xtract-eml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6384377-4089-414F-B40B-156346E5A870}"/>
              </a:ext>
            </a:extLst>
          </p:cNvPr>
          <p:cNvSpPr/>
          <p:nvPr/>
        </p:nvSpPr>
        <p:spPr>
          <a:xfrm>
            <a:off x="2773148" y="4553464"/>
            <a:ext cx="1120726" cy="5684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ext-extract</a:t>
            </a:r>
            <a:endParaRPr kumimoji="0" lang="en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BFDEA97-101E-9147-AB68-432885BA4552}"/>
              </a:ext>
            </a:extLst>
          </p:cNvPr>
          <p:cNvSpPr/>
          <p:nvPr/>
        </p:nvSpPr>
        <p:spPr>
          <a:xfrm>
            <a:off x="2761013" y="3006705"/>
            <a:ext cx="1120726" cy="5684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plitter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AE3357B-23D5-D244-8D54-F11202A7FC3E}"/>
              </a:ext>
            </a:extLst>
          </p:cNvPr>
          <p:cNvSpPr/>
          <p:nvPr/>
        </p:nvSpPr>
        <p:spPr>
          <a:xfrm>
            <a:off x="5300812" y="2674581"/>
            <a:ext cx="1120726" cy="5684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r>
              <a:rPr kumimoji="0" lang="en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</a:t>
            </a:r>
            <a:endParaRPr kumimoji="0" lang="en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5380B965-1D8F-334A-8BB7-B3F2FE4D7275}"/>
              </a:ext>
            </a:extLst>
          </p:cNvPr>
          <p:cNvSpPr/>
          <p:nvPr/>
        </p:nvSpPr>
        <p:spPr>
          <a:xfrm>
            <a:off x="10282598" y="3733370"/>
            <a:ext cx="1120726" cy="5684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rediction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Ramiv2</a:t>
            </a:r>
            <a:endParaRPr kumimoji="0" lang="en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22CE5D-2ED6-694E-9F51-AE349922B1B4}"/>
              </a:ext>
            </a:extLst>
          </p:cNvPr>
          <p:cNvSpPr/>
          <p:nvPr/>
        </p:nvSpPr>
        <p:spPr>
          <a:xfrm>
            <a:off x="793378" y="3040393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F220E26-8344-1E43-872F-A5E11A03423E}"/>
              </a:ext>
            </a:extLst>
          </p:cNvPr>
          <p:cNvSpPr/>
          <p:nvPr/>
        </p:nvSpPr>
        <p:spPr>
          <a:xfrm>
            <a:off x="1944988" y="3152383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070C867-570D-7145-B0E9-76A7FAFB61C2}"/>
              </a:ext>
            </a:extLst>
          </p:cNvPr>
          <p:cNvSpPr/>
          <p:nvPr/>
        </p:nvSpPr>
        <p:spPr>
          <a:xfrm>
            <a:off x="4308486" y="2817391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DE67CF-6AD5-5B43-B1A5-C203A0F50E92}"/>
              </a:ext>
            </a:extLst>
          </p:cNvPr>
          <p:cNvSpPr/>
          <p:nvPr/>
        </p:nvSpPr>
        <p:spPr>
          <a:xfrm>
            <a:off x="1944987" y="4699361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3092EC1-9487-4E41-ADF3-91A2B4DE698D}"/>
              </a:ext>
            </a:extLst>
          </p:cNvPr>
          <p:cNvSpPr/>
          <p:nvPr/>
        </p:nvSpPr>
        <p:spPr>
          <a:xfrm>
            <a:off x="6761228" y="3879269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CEEC96-C484-B84B-AA58-245286E9C5B0}"/>
              </a:ext>
            </a:extLst>
          </p:cNvPr>
          <p:cNvCxnSpPr>
            <a:cxnSpLocks/>
            <a:stCxn id="2" idx="2"/>
            <a:endCxn id="55" idx="0"/>
          </p:cNvCxnSpPr>
          <p:nvPr/>
        </p:nvCxnSpPr>
        <p:spPr>
          <a:xfrm>
            <a:off x="1086825" y="2571803"/>
            <a:ext cx="1437" cy="4685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D0AF46D-8528-3E44-AF03-2AEF48A099EC}"/>
              </a:ext>
            </a:extLst>
          </p:cNvPr>
          <p:cNvCxnSpPr>
            <a:cxnSpLocks/>
            <a:stCxn id="42" idx="0"/>
            <a:endCxn id="55" idx="2"/>
          </p:cNvCxnSpPr>
          <p:nvPr/>
        </p:nvCxnSpPr>
        <p:spPr>
          <a:xfrm flipV="1">
            <a:off x="1081463" y="3317010"/>
            <a:ext cx="6799" cy="37148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B1E4D8-CC71-7549-90AF-750274FBB33D}"/>
              </a:ext>
            </a:extLst>
          </p:cNvPr>
          <p:cNvCxnSpPr>
            <a:cxnSpLocks/>
            <a:stCxn id="42" idx="3"/>
            <a:endCxn id="56" idx="1"/>
          </p:cNvCxnSpPr>
          <p:nvPr/>
        </p:nvCxnSpPr>
        <p:spPr>
          <a:xfrm flipV="1">
            <a:off x="1641826" y="3290692"/>
            <a:ext cx="303162" cy="68200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3D44DCA-CD71-3544-90C1-9936CF23824A}"/>
              </a:ext>
            </a:extLst>
          </p:cNvPr>
          <p:cNvSpPr txBox="1"/>
          <p:nvPr/>
        </p:nvSpPr>
        <p:spPr>
          <a:xfrm>
            <a:off x="1756153" y="2799094"/>
            <a:ext cx="967434" cy="276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Pdfs,images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6B22B49-4AB0-6647-BD0E-EFC3F92C2FFE}"/>
              </a:ext>
            </a:extLst>
          </p:cNvPr>
          <p:cNvSpPr txBox="1"/>
          <p:nvPr/>
        </p:nvSpPr>
        <p:spPr>
          <a:xfrm>
            <a:off x="1778347" y="4975978"/>
            <a:ext cx="967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doc, docx, xlsx..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055217C-B51E-DC40-A9A9-92F16C3543A4}"/>
              </a:ext>
            </a:extLst>
          </p:cNvPr>
          <p:cNvCxnSpPr>
            <a:cxnSpLocks/>
            <a:stCxn id="42" idx="3"/>
            <a:endCxn id="58" idx="1"/>
          </p:cNvCxnSpPr>
          <p:nvPr/>
        </p:nvCxnSpPr>
        <p:spPr>
          <a:xfrm>
            <a:off x="1641826" y="3972697"/>
            <a:ext cx="303161" cy="86497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AD37D82-2C6D-7442-BC68-DEB37FCE6169}"/>
              </a:ext>
            </a:extLst>
          </p:cNvPr>
          <p:cNvCxnSpPr>
            <a:cxnSpLocks/>
            <a:stCxn id="44" idx="1"/>
            <a:endCxn id="56" idx="3"/>
          </p:cNvCxnSpPr>
          <p:nvPr/>
        </p:nvCxnSpPr>
        <p:spPr>
          <a:xfrm flipH="1" flipV="1">
            <a:off x="2534755" y="3290692"/>
            <a:ext cx="226258" cy="21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1C7EA33-0CDE-8B4E-9E28-A1BB71D023F9}"/>
              </a:ext>
            </a:extLst>
          </p:cNvPr>
          <p:cNvCxnSpPr>
            <a:cxnSpLocks/>
            <a:stCxn id="43" idx="1"/>
            <a:endCxn id="58" idx="3"/>
          </p:cNvCxnSpPr>
          <p:nvPr/>
        </p:nvCxnSpPr>
        <p:spPr>
          <a:xfrm flipH="1">
            <a:off x="2534754" y="4837670"/>
            <a:ext cx="23839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635F46-4D30-6743-9133-F2D1211E9C1D}"/>
              </a:ext>
            </a:extLst>
          </p:cNvPr>
          <p:cNvCxnSpPr>
            <a:cxnSpLocks/>
            <a:stCxn id="45" idx="1"/>
            <a:endCxn id="57" idx="3"/>
          </p:cNvCxnSpPr>
          <p:nvPr/>
        </p:nvCxnSpPr>
        <p:spPr>
          <a:xfrm flipH="1" flipV="1">
            <a:off x="4898253" y="2955700"/>
            <a:ext cx="402559" cy="308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ECC9402-7EB2-324C-B3DF-5F4FC9186EAC}"/>
              </a:ext>
            </a:extLst>
          </p:cNvPr>
          <p:cNvCxnSpPr>
            <a:cxnSpLocks/>
            <a:stCxn id="44" idx="3"/>
            <a:endCxn id="57" idx="1"/>
          </p:cNvCxnSpPr>
          <p:nvPr/>
        </p:nvCxnSpPr>
        <p:spPr>
          <a:xfrm flipV="1">
            <a:off x="3881739" y="2955700"/>
            <a:ext cx="426747" cy="33521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D7D6172-D230-2544-9F28-D1B4E54B4947}"/>
              </a:ext>
            </a:extLst>
          </p:cNvPr>
          <p:cNvCxnSpPr>
            <a:cxnSpLocks/>
            <a:stCxn id="43" idx="3"/>
            <a:endCxn id="59" idx="1"/>
          </p:cNvCxnSpPr>
          <p:nvPr/>
        </p:nvCxnSpPr>
        <p:spPr>
          <a:xfrm flipV="1">
            <a:off x="3893874" y="4017578"/>
            <a:ext cx="2867354" cy="82009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64E040A-3976-7745-85A9-267D228F8400}"/>
              </a:ext>
            </a:extLst>
          </p:cNvPr>
          <p:cNvCxnSpPr>
            <a:cxnSpLocks/>
            <a:stCxn id="45" idx="3"/>
            <a:endCxn id="59" idx="1"/>
          </p:cNvCxnSpPr>
          <p:nvPr/>
        </p:nvCxnSpPr>
        <p:spPr>
          <a:xfrm>
            <a:off x="6421538" y="2958787"/>
            <a:ext cx="339690" cy="105879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FDA69FC-9DB8-694A-897D-CCEEB7C70EE3}"/>
              </a:ext>
            </a:extLst>
          </p:cNvPr>
          <p:cNvCxnSpPr>
            <a:cxnSpLocks/>
            <a:stCxn id="44" idx="3"/>
            <a:endCxn id="59" idx="1"/>
          </p:cNvCxnSpPr>
          <p:nvPr/>
        </p:nvCxnSpPr>
        <p:spPr>
          <a:xfrm>
            <a:off x="3881739" y="3290911"/>
            <a:ext cx="2879489" cy="72666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A98F1AB-6F27-B34B-B911-3F611879B59E}"/>
              </a:ext>
            </a:extLst>
          </p:cNvPr>
          <p:cNvCxnSpPr>
            <a:cxnSpLocks/>
            <a:stCxn id="46" idx="1"/>
            <a:endCxn id="78" idx="3"/>
          </p:cNvCxnSpPr>
          <p:nvPr/>
        </p:nvCxnSpPr>
        <p:spPr>
          <a:xfrm flipH="1">
            <a:off x="9822087" y="4017576"/>
            <a:ext cx="4605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DC9F9C0-19AE-7A48-97AB-A538A157A695}"/>
              </a:ext>
            </a:extLst>
          </p:cNvPr>
          <p:cNvCxnSpPr>
            <a:cxnSpLocks/>
            <a:stCxn id="46" idx="0"/>
            <a:endCxn id="102" idx="2"/>
          </p:cNvCxnSpPr>
          <p:nvPr/>
        </p:nvCxnSpPr>
        <p:spPr>
          <a:xfrm flipV="1">
            <a:off x="10842961" y="3271225"/>
            <a:ext cx="0" cy="46214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9359D9EC-B458-5143-8526-822029A35A9A}"/>
              </a:ext>
            </a:extLst>
          </p:cNvPr>
          <p:cNvSpPr txBox="1"/>
          <p:nvPr/>
        </p:nvSpPr>
        <p:spPr>
          <a:xfrm>
            <a:off x="10174060" y="2809560"/>
            <a:ext cx="1337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 le hub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(callback ou kafka)</a:t>
            </a:r>
          </a:p>
        </p:txBody>
      </p:sp>
      <p:sp>
        <p:nvSpPr>
          <p:cNvPr id="50" name="Rounded Rectangle 45">
            <a:extLst>
              <a:ext uri="{FF2B5EF4-FFF2-40B4-BE49-F238E27FC236}">
                <a16:creationId xmlns:a16="http://schemas.microsoft.com/office/drawing/2014/main" id="{F098898E-7602-4329-BAD8-4DFEF596A8BA}"/>
              </a:ext>
            </a:extLst>
          </p:cNvPr>
          <p:cNvSpPr/>
          <p:nvPr/>
        </p:nvSpPr>
        <p:spPr>
          <a:xfrm>
            <a:off x="7715404" y="3733371"/>
            <a:ext cx="1120726" cy="5684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Enrichment</a:t>
            </a:r>
            <a:endParaRPr kumimoji="0" lang="en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8" name="Straight Arrow Connector 82">
            <a:extLst>
              <a:ext uri="{FF2B5EF4-FFF2-40B4-BE49-F238E27FC236}">
                <a16:creationId xmlns:a16="http://schemas.microsoft.com/office/drawing/2014/main" id="{703021C3-3813-4851-A3DB-29B84322B82C}"/>
              </a:ext>
            </a:extLst>
          </p:cNvPr>
          <p:cNvCxnSpPr>
            <a:cxnSpLocks/>
            <a:stCxn id="50" idx="1"/>
            <a:endCxn id="59" idx="3"/>
          </p:cNvCxnSpPr>
          <p:nvPr/>
        </p:nvCxnSpPr>
        <p:spPr>
          <a:xfrm flipH="1">
            <a:off x="7350995" y="4017577"/>
            <a:ext cx="364409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59C4262-A2DF-4074-9695-FD7ACD4A35F1}"/>
              </a:ext>
            </a:extLst>
          </p:cNvPr>
          <p:cNvSpPr/>
          <p:nvPr/>
        </p:nvSpPr>
        <p:spPr>
          <a:xfrm>
            <a:off x="9232320" y="3879268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cxnSp>
        <p:nvCxnSpPr>
          <p:cNvPr id="85" name="Straight Arrow Connector 88">
            <a:extLst>
              <a:ext uri="{FF2B5EF4-FFF2-40B4-BE49-F238E27FC236}">
                <a16:creationId xmlns:a16="http://schemas.microsoft.com/office/drawing/2014/main" id="{E8CA7242-AD62-48C6-B073-1D657FD6B051}"/>
              </a:ext>
            </a:extLst>
          </p:cNvPr>
          <p:cNvCxnSpPr>
            <a:cxnSpLocks/>
            <a:stCxn id="78" idx="1"/>
            <a:endCxn id="50" idx="3"/>
          </p:cNvCxnSpPr>
          <p:nvPr/>
        </p:nvCxnSpPr>
        <p:spPr>
          <a:xfrm flipH="1">
            <a:off x="8836130" y="4017577"/>
            <a:ext cx="39619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68">
            <a:extLst>
              <a:ext uri="{FF2B5EF4-FFF2-40B4-BE49-F238E27FC236}">
                <a16:creationId xmlns:a16="http://schemas.microsoft.com/office/drawing/2014/main" id="{875CC1AC-BFFF-42DA-8573-91737CE70B2B}"/>
              </a:ext>
            </a:extLst>
          </p:cNvPr>
          <p:cNvCxnSpPr>
            <a:cxnSpLocks/>
            <a:stCxn id="42" idx="3"/>
            <a:endCxn id="59" idx="1"/>
          </p:cNvCxnSpPr>
          <p:nvPr/>
        </p:nvCxnSpPr>
        <p:spPr>
          <a:xfrm>
            <a:off x="1641826" y="3972697"/>
            <a:ext cx="5119402" cy="4488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Rounded Rectangle 1">
            <a:extLst>
              <a:ext uri="{FF2B5EF4-FFF2-40B4-BE49-F238E27FC236}">
                <a16:creationId xmlns:a16="http://schemas.microsoft.com/office/drawing/2014/main" id="{C9051518-BDF1-4617-9E54-DCE0C79BB590}"/>
              </a:ext>
            </a:extLst>
          </p:cNvPr>
          <p:cNvSpPr/>
          <p:nvPr/>
        </p:nvSpPr>
        <p:spPr>
          <a:xfrm>
            <a:off x="10259756" y="1645287"/>
            <a:ext cx="1166410" cy="58076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  <a:endParaRPr kumimoji="0" lang="en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Arrow Connector 97">
            <a:extLst>
              <a:ext uri="{FF2B5EF4-FFF2-40B4-BE49-F238E27FC236}">
                <a16:creationId xmlns:a16="http://schemas.microsoft.com/office/drawing/2014/main" id="{97935916-5243-437F-8776-F16FDB071CF8}"/>
              </a:ext>
            </a:extLst>
          </p:cNvPr>
          <p:cNvCxnSpPr>
            <a:cxnSpLocks/>
            <a:stCxn id="36" idx="2"/>
            <a:endCxn id="102" idx="0"/>
          </p:cNvCxnSpPr>
          <p:nvPr/>
        </p:nvCxnSpPr>
        <p:spPr>
          <a:xfrm>
            <a:off x="10842961" y="2226053"/>
            <a:ext cx="0" cy="58350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Rounded Rectangle 44">
            <a:extLst>
              <a:ext uri="{FF2B5EF4-FFF2-40B4-BE49-F238E27FC236}">
                <a16:creationId xmlns:a16="http://schemas.microsoft.com/office/drawing/2014/main" id="{9B553AE1-DA2C-49DF-B2AE-5C39C5B046BF}"/>
              </a:ext>
            </a:extLst>
          </p:cNvPr>
          <p:cNvSpPr/>
          <p:nvPr/>
        </p:nvSpPr>
        <p:spPr>
          <a:xfrm>
            <a:off x="5153922" y="296628"/>
            <a:ext cx="1120726" cy="56841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Afficher l’image source">
            <a:extLst>
              <a:ext uri="{FF2B5EF4-FFF2-40B4-BE49-F238E27FC236}">
                <a16:creationId xmlns:a16="http://schemas.microsoft.com/office/drawing/2014/main" id="{0905FDE8-B4D0-4E4D-85FA-87A727EE2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9" t="28646" r="17401" b="31977"/>
          <a:stretch/>
        </p:blipFill>
        <p:spPr bwMode="auto">
          <a:xfrm>
            <a:off x="5282535" y="412757"/>
            <a:ext cx="767337" cy="31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: Folded Corner 1">
            <a:extLst>
              <a:ext uri="{FF2B5EF4-FFF2-40B4-BE49-F238E27FC236}">
                <a16:creationId xmlns:a16="http://schemas.microsoft.com/office/drawing/2014/main" id="{24E91F4B-CC78-49F1-BE42-D6F4676E9CB7}"/>
              </a:ext>
            </a:extLst>
          </p:cNvPr>
          <p:cNvSpPr/>
          <p:nvPr/>
        </p:nvSpPr>
        <p:spPr>
          <a:xfrm>
            <a:off x="738128" y="692679"/>
            <a:ext cx="700266" cy="6812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PDF, IMAGES</a:t>
            </a:r>
          </a:p>
        </p:txBody>
      </p:sp>
      <p:cxnSp>
        <p:nvCxnSpPr>
          <p:cNvPr id="49" name="Straight Arrow Connector 103">
            <a:extLst>
              <a:ext uri="{FF2B5EF4-FFF2-40B4-BE49-F238E27FC236}">
                <a16:creationId xmlns:a16="http://schemas.microsoft.com/office/drawing/2014/main" id="{A4E08322-D2F0-4CF8-BA9E-980388497D28}"/>
              </a:ext>
            </a:extLst>
          </p:cNvPr>
          <p:cNvCxnSpPr>
            <a:cxnSpLocks/>
            <a:stCxn id="48" idx="2"/>
            <a:endCxn id="2" idx="0"/>
          </p:cNvCxnSpPr>
          <p:nvPr/>
        </p:nvCxnSpPr>
        <p:spPr>
          <a:xfrm flipH="1">
            <a:off x="1086825" y="1373978"/>
            <a:ext cx="1436" cy="62941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4">
            <a:extLst>
              <a:ext uri="{FF2B5EF4-FFF2-40B4-BE49-F238E27FC236}">
                <a16:creationId xmlns:a16="http://schemas.microsoft.com/office/drawing/2014/main" id="{3A4EDDA2-E76B-41FC-AE0E-9B7813B9CAEC}"/>
              </a:ext>
            </a:extLst>
          </p:cNvPr>
          <p:cNvCxnSpPr>
            <a:cxnSpLocks/>
            <a:stCxn id="2" idx="2"/>
            <a:endCxn id="56" idx="1"/>
          </p:cNvCxnSpPr>
          <p:nvPr/>
        </p:nvCxnSpPr>
        <p:spPr>
          <a:xfrm>
            <a:off x="1086825" y="2571803"/>
            <a:ext cx="858163" cy="7188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711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984" y="3075155"/>
            <a:ext cx="3079420" cy="518437"/>
          </a:xfrm>
          <a:solidFill>
            <a:schemeClr val="tx1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Exploration phase</a:t>
            </a:r>
          </a:p>
        </p:txBody>
      </p:sp>
      <p:pic>
        <p:nvPicPr>
          <p:cNvPr id="4" name="Graphique 8">
            <a:extLst>
              <a:ext uri="{FF2B5EF4-FFF2-40B4-BE49-F238E27FC236}">
                <a16:creationId xmlns:a16="http://schemas.microsoft.com/office/drawing/2014/main" id="{61FAFDF1-0FF0-3D47-AE82-96CC30FCC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71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2039194" y="324417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432" y="6339563"/>
            <a:ext cx="3079420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Exploration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4999762C-D726-4A6D-9D41-61F146899D0F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>
            <a:off x="1000414" y="2394185"/>
            <a:ext cx="69134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304BD50-1E95-453B-A5E9-C57A2C69B980}"/>
              </a:ext>
            </a:extLst>
          </p:cNvPr>
          <p:cNvCxnSpPr>
            <a:cxnSpLocks/>
            <a:stCxn id="54" idx="3"/>
            <a:endCxn id="1028" idx="1"/>
          </p:cNvCxnSpPr>
          <p:nvPr/>
        </p:nvCxnSpPr>
        <p:spPr>
          <a:xfrm>
            <a:off x="1009050" y="1827715"/>
            <a:ext cx="667633" cy="1233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C730AE2-20C2-4453-9CF7-DFB48671467D}"/>
              </a:ext>
            </a:extLst>
          </p:cNvPr>
          <p:cNvCxnSpPr>
            <a:cxnSpLocks/>
            <a:stCxn id="64" idx="3"/>
            <a:endCxn id="42" idx="1"/>
          </p:cNvCxnSpPr>
          <p:nvPr/>
        </p:nvCxnSpPr>
        <p:spPr>
          <a:xfrm flipV="1">
            <a:off x="2170615" y="1639324"/>
            <a:ext cx="326191" cy="75486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CA998869-8049-4FBF-8277-32F935D552AA}"/>
              </a:ext>
            </a:extLst>
          </p:cNvPr>
          <p:cNvCxnSpPr>
            <a:cxnSpLocks/>
            <a:stCxn id="1028" idx="3"/>
            <a:endCxn id="42" idx="1"/>
          </p:cNvCxnSpPr>
          <p:nvPr/>
        </p:nvCxnSpPr>
        <p:spPr>
          <a:xfrm flipV="1">
            <a:off x="2155538" y="1639324"/>
            <a:ext cx="341268" cy="189624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Cylindre 107">
            <a:extLst>
              <a:ext uri="{FF2B5EF4-FFF2-40B4-BE49-F238E27FC236}">
                <a16:creationId xmlns:a16="http://schemas.microsoft.com/office/drawing/2014/main" id="{D482D659-5872-4097-A2BB-F55A4B895710}"/>
              </a:ext>
            </a:extLst>
          </p:cNvPr>
          <p:cNvSpPr/>
          <p:nvPr/>
        </p:nvSpPr>
        <p:spPr>
          <a:xfrm>
            <a:off x="459755" y="595624"/>
            <a:ext cx="832155" cy="873102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Annotations </a:t>
            </a:r>
          </a:p>
          <a:p>
            <a:pPr algn="ctr"/>
            <a:r>
              <a:rPr lang="fr-FR" sz="1000" dirty="0">
                <a:solidFill>
                  <a:srgbClr val="000000"/>
                </a:solidFill>
              </a:rPr>
              <a:t>+</a:t>
            </a:r>
          </a:p>
          <a:p>
            <a:pPr algn="ctr"/>
            <a:r>
              <a:rPr lang="fr-FR" sz="1000" dirty="0">
                <a:solidFill>
                  <a:srgbClr val="000000"/>
                </a:solidFill>
              </a:rPr>
              <a:t>Data</a:t>
            </a:r>
          </a:p>
        </p:txBody>
      </p: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BDBDB8BC-CD60-4761-807D-405B9FE48555}"/>
              </a:ext>
            </a:extLst>
          </p:cNvPr>
          <p:cNvCxnSpPr>
            <a:cxnSpLocks/>
            <a:stCxn id="108" idx="4"/>
            <a:endCxn id="42" idx="1"/>
          </p:cNvCxnSpPr>
          <p:nvPr/>
        </p:nvCxnSpPr>
        <p:spPr>
          <a:xfrm>
            <a:off x="1291910" y="1032175"/>
            <a:ext cx="1204896" cy="607149"/>
          </a:xfrm>
          <a:prstGeom prst="straightConnector1">
            <a:avLst/>
          </a:prstGeom>
          <a:ln w="44450">
            <a:solidFill>
              <a:srgbClr val="FF6C4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que 8">
            <a:extLst>
              <a:ext uri="{FF2B5EF4-FFF2-40B4-BE49-F238E27FC236}">
                <a16:creationId xmlns:a16="http://schemas.microsoft.com/office/drawing/2014/main" id="{60E305A2-086A-AB4D-BE02-6DD58A36D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37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2039194" y="324417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zure DevOps Pipelines: Multi-Stage Pipelines">
            <a:extLst>
              <a:ext uri="{FF2B5EF4-FFF2-40B4-BE49-F238E27FC236}">
                <a16:creationId xmlns:a16="http://schemas.microsoft.com/office/drawing/2014/main" id="{3B470C06-5610-4E91-B21B-53661C71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60" y="2825836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60639B6A-446C-4986-A224-03017B81DD93}"/>
              </a:ext>
            </a:extLst>
          </p:cNvPr>
          <p:cNvCxnSpPr>
            <a:cxnSpLocks/>
            <a:stCxn id="2056" idx="3"/>
            <a:endCxn id="2" idx="1"/>
          </p:cNvCxnSpPr>
          <p:nvPr/>
        </p:nvCxnSpPr>
        <p:spPr>
          <a:xfrm flipV="1">
            <a:off x="2673590" y="3081990"/>
            <a:ext cx="408270" cy="251333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758F961C-4D52-4F86-B5AD-3620D50B790A}"/>
              </a:ext>
            </a:extLst>
          </p:cNvPr>
          <p:cNvCxnSpPr>
            <a:cxnSpLocks/>
            <a:stCxn id="2" idx="0"/>
            <a:endCxn id="42" idx="2"/>
          </p:cNvCxnSpPr>
          <p:nvPr/>
        </p:nvCxnSpPr>
        <p:spPr>
          <a:xfrm flipH="1" flipV="1">
            <a:off x="3332625" y="2502585"/>
            <a:ext cx="5389" cy="323251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432" y="6339563"/>
            <a:ext cx="3079420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Exploration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4999762C-D726-4A6D-9D41-61F146899D0F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>
            <a:off x="1000414" y="2394185"/>
            <a:ext cx="69134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304BD50-1E95-453B-A5E9-C57A2C69B980}"/>
              </a:ext>
            </a:extLst>
          </p:cNvPr>
          <p:cNvCxnSpPr>
            <a:cxnSpLocks/>
            <a:stCxn id="54" idx="3"/>
            <a:endCxn id="1028" idx="1"/>
          </p:cNvCxnSpPr>
          <p:nvPr/>
        </p:nvCxnSpPr>
        <p:spPr>
          <a:xfrm>
            <a:off x="1009050" y="1827715"/>
            <a:ext cx="667633" cy="1233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C730AE2-20C2-4453-9CF7-DFB48671467D}"/>
              </a:ext>
            </a:extLst>
          </p:cNvPr>
          <p:cNvCxnSpPr>
            <a:cxnSpLocks/>
            <a:stCxn id="64" idx="3"/>
            <a:endCxn id="42" idx="1"/>
          </p:cNvCxnSpPr>
          <p:nvPr/>
        </p:nvCxnSpPr>
        <p:spPr>
          <a:xfrm flipV="1">
            <a:off x="2170615" y="1639324"/>
            <a:ext cx="326191" cy="75486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CA998869-8049-4FBF-8277-32F935D552AA}"/>
              </a:ext>
            </a:extLst>
          </p:cNvPr>
          <p:cNvCxnSpPr>
            <a:cxnSpLocks/>
            <a:stCxn id="1028" idx="3"/>
            <a:endCxn id="42" idx="1"/>
          </p:cNvCxnSpPr>
          <p:nvPr/>
        </p:nvCxnSpPr>
        <p:spPr>
          <a:xfrm flipV="1">
            <a:off x="2155538" y="1639324"/>
            <a:ext cx="341268" cy="189624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ylindre 38">
            <a:extLst>
              <a:ext uri="{FF2B5EF4-FFF2-40B4-BE49-F238E27FC236}">
                <a16:creationId xmlns:a16="http://schemas.microsoft.com/office/drawing/2014/main" id="{BB425977-98C9-46F6-946B-CA4551BFF242}"/>
              </a:ext>
            </a:extLst>
          </p:cNvPr>
          <p:cNvSpPr/>
          <p:nvPr/>
        </p:nvSpPr>
        <p:spPr>
          <a:xfrm>
            <a:off x="459755" y="595624"/>
            <a:ext cx="832155" cy="873102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Annotations </a:t>
            </a:r>
          </a:p>
          <a:p>
            <a:pPr algn="ctr"/>
            <a:r>
              <a:rPr lang="fr-FR" sz="1000" dirty="0">
                <a:solidFill>
                  <a:srgbClr val="000000"/>
                </a:solidFill>
              </a:rPr>
              <a:t>+</a:t>
            </a:r>
          </a:p>
          <a:p>
            <a:pPr algn="ctr"/>
            <a:r>
              <a:rPr lang="fr-FR" sz="1000" dirty="0">
                <a:solidFill>
                  <a:srgbClr val="000000"/>
                </a:solidFill>
              </a:rPr>
              <a:t>Data</a:t>
            </a: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7484A160-9BCE-4D0E-8AC9-5BF63D4FDA24}"/>
              </a:ext>
            </a:extLst>
          </p:cNvPr>
          <p:cNvCxnSpPr>
            <a:cxnSpLocks/>
            <a:stCxn id="39" idx="4"/>
            <a:endCxn id="42" idx="1"/>
          </p:cNvCxnSpPr>
          <p:nvPr/>
        </p:nvCxnSpPr>
        <p:spPr>
          <a:xfrm>
            <a:off x="1291910" y="1032175"/>
            <a:ext cx="1204896" cy="607149"/>
          </a:xfrm>
          <a:prstGeom prst="straightConnector1">
            <a:avLst/>
          </a:prstGeom>
          <a:ln w="44450">
            <a:solidFill>
              <a:srgbClr val="FF6C4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que 8">
            <a:extLst>
              <a:ext uri="{FF2B5EF4-FFF2-40B4-BE49-F238E27FC236}">
                <a16:creationId xmlns:a16="http://schemas.microsoft.com/office/drawing/2014/main" id="{7ACA278C-6A25-A444-B496-7278B95171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89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2039194" y="324417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zure DevOps Pipelines: Multi-Stage Pipelines">
            <a:extLst>
              <a:ext uri="{FF2B5EF4-FFF2-40B4-BE49-F238E27FC236}">
                <a16:creationId xmlns:a16="http://schemas.microsoft.com/office/drawing/2014/main" id="{3B470C06-5610-4E91-B21B-53661C71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60" y="2825836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60639B6A-446C-4986-A224-03017B81DD93}"/>
              </a:ext>
            </a:extLst>
          </p:cNvPr>
          <p:cNvCxnSpPr>
            <a:cxnSpLocks/>
            <a:stCxn id="2056" idx="3"/>
            <a:endCxn id="2" idx="1"/>
          </p:cNvCxnSpPr>
          <p:nvPr/>
        </p:nvCxnSpPr>
        <p:spPr>
          <a:xfrm flipV="1">
            <a:off x="2673590" y="3081990"/>
            <a:ext cx="408270" cy="251333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758F961C-4D52-4F86-B5AD-3620D50B790A}"/>
              </a:ext>
            </a:extLst>
          </p:cNvPr>
          <p:cNvCxnSpPr>
            <a:cxnSpLocks/>
            <a:stCxn id="2" idx="0"/>
            <a:endCxn id="42" idx="2"/>
          </p:cNvCxnSpPr>
          <p:nvPr/>
        </p:nvCxnSpPr>
        <p:spPr>
          <a:xfrm flipH="1" flipV="1">
            <a:off x="3332625" y="2502585"/>
            <a:ext cx="5389" cy="323251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432" y="6339563"/>
            <a:ext cx="3079420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Exploration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4999762C-D726-4A6D-9D41-61F146899D0F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>
            <a:off x="1000414" y="2394185"/>
            <a:ext cx="69134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304BD50-1E95-453B-A5E9-C57A2C69B980}"/>
              </a:ext>
            </a:extLst>
          </p:cNvPr>
          <p:cNvCxnSpPr>
            <a:cxnSpLocks/>
            <a:stCxn id="54" idx="3"/>
            <a:endCxn id="1028" idx="1"/>
          </p:cNvCxnSpPr>
          <p:nvPr/>
        </p:nvCxnSpPr>
        <p:spPr>
          <a:xfrm>
            <a:off x="1009050" y="1827715"/>
            <a:ext cx="667633" cy="1233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C730AE2-20C2-4453-9CF7-DFB48671467D}"/>
              </a:ext>
            </a:extLst>
          </p:cNvPr>
          <p:cNvCxnSpPr>
            <a:cxnSpLocks/>
            <a:stCxn id="64" idx="3"/>
            <a:endCxn id="42" idx="1"/>
          </p:cNvCxnSpPr>
          <p:nvPr/>
        </p:nvCxnSpPr>
        <p:spPr>
          <a:xfrm flipV="1">
            <a:off x="2170615" y="1639324"/>
            <a:ext cx="326191" cy="75486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CA998869-8049-4FBF-8277-32F935D552AA}"/>
              </a:ext>
            </a:extLst>
          </p:cNvPr>
          <p:cNvCxnSpPr>
            <a:cxnSpLocks/>
            <a:stCxn id="1028" idx="3"/>
            <a:endCxn id="42" idx="1"/>
          </p:cNvCxnSpPr>
          <p:nvPr/>
        </p:nvCxnSpPr>
        <p:spPr>
          <a:xfrm flipV="1">
            <a:off x="2155538" y="1639324"/>
            <a:ext cx="341268" cy="189624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1BEC41B3-D3C6-4216-A5FA-7C78230A200D}"/>
              </a:ext>
            </a:extLst>
          </p:cNvPr>
          <p:cNvSpPr txBox="1"/>
          <p:nvPr/>
        </p:nvSpPr>
        <p:spPr>
          <a:xfrm>
            <a:off x="6134727" y="2328873"/>
            <a:ext cx="55539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err="1"/>
              <a:t>Estimate</a:t>
            </a:r>
            <a:r>
              <a:rPr lang="fr-FR" sz="3600" dirty="0"/>
              <a:t> AI </a:t>
            </a:r>
            <a:r>
              <a:rPr lang="fr-FR" sz="3600" dirty="0" err="1"/>
              <a:t>metrics</a:t>
            </a:r>
            <a:endParaRPr lang="fr-FR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err="1"/>
              <a:t>Estimate</a:t>
            </a:r>
            <a:r>
              <a:rPr lang="fr-FR" sz="3600" dirty="0"/>
              <a:t> production </a:t>
            </a:r>
            <a:r>
              <a:rPr lang="fr-FR" sz="3600" dirty="0" err="1"/>
              <a:t>cost</a:t>
            </a:r>
            <a:endParaRPr lang="fr-FR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err="1"/>
              <a:t>Estimate</a:t>
            </a:r>
            <a:r>
              <a:rPr lang="fr-FR" sz="3600" dirty="0"/>
              <a:t> </a:t>
            </a:r>
            <a:r>
              <a:rPr lang="fr-FR" sz="3600" dirty="0" err="1"/>
              <a:t>response</a:t>
            </a:r>
            <a:r>
              <a:rPr lang="fr-FR" sz="36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/>
              <a:t>Train code + Data</a:t>
            </a:r>
          </a:p>
        </p:txBody>
      </p:sp>
      <p:sp>
        <p:nvSpPr>
          <p:cNvPr id="36" name="Cylindre 35">
            <a:extLst>
              <a:ext uri="{FF2B5EF4-FFF2-40B4-BE49-F238E27FC236}">
                <a16:creationId xmlns:a16="http://schemas.microsoft.com/office/drawing/2014/main" id="{F3D16760-5A46-4529-BE96-DCB7D214D860}"/>
              </a:ext>
            </a:extLst>
          </p:cNvPr>
          <p:cNvSpPr/>
          <p:nvPr/>
        </p:nvSpPr>
        <p:spPr>
          <a:xfrm>
            <a:off x="459755" y="595624"/>
            <a:ext cx="832155" cy="873102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Annotations </a:t>
            </a:r>
          </a:p>
          <a:p>
            <a:pPr algn="ctr"/>
            <a:r>
              <a:rPr lang="fr-FR" sz="1000" dirty="0">
                <a:solidFill>
                  <a:srgbClr val="000000"/>
                </a:solidFill>
              </a:rPr>
              <a:t>+</a:t>
            </a:r>
          </a:p>
          <a:p>
            <a:pPr algn="ctr"/>
            <a:r>
              <a:rPr lang="fr-FR" sz="1000" dirty="0">
                <a:solidFill>
                  <a:srgbClr val="000000"/>
                </a:solidFill>
              </a:rPr>
              <a:t>Data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17FE917-7E75-4F97-9EE2-E69497A4417A}"/>
              </a:ext>
            </a:extLst>
          </p:cNvPr>
          <p:cNvCxnSpPr>
            <a:cxnSpLocks/>
            <a:stCxn id="36" idx="4"/>
            <a:endCxn id="42" idx="1"/>
          </p:cNvCxnSpPr>
          <p:nvPr/>
        </p:nvCxnSpPr>
        <p:spPr>
          <a:xfrm>
            <a:off x="1291910" y="1032175"/>
            <a:ext cx="1204896" cy="607149"/>
          </a:xfrm>
          <a:prstGeom prst="straightConnector1">
            <a:avLst/>
          </a:prstGeom>
          <a:ln w="44450">
            <a:solidFill>
              <a:srgbClr val="FF6C4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que 8">
            <a:extLst>
              <a:ext uri="{FF2B5EF4-FFF2-40B4-BE49-F238E27FC236}">
                <a16:creationId xmlns:a16="http://schemas.microsoft.com/office/drawing/2014/main" id="{01AA4E73-ED37-1345-A529-8756BCA1BB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78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984" y="3075155"/>
            <a:ext cx="3079420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pic>
        <p:nvPicPr>
          <p:cNvPr id="4" name="Graphique 8">
            <a:extLst>
              <a:ext uri="{FF2B5EF4-FFF2-40B4-BE49-F238E27FC236}">
                <a16:creationId xmlns:a16="http://schemas.microsoft.com/office/drawing/2014/main" id="{BFA2A564-D60C-F645-94B7-00DF1D882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1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2039194" y="324417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zure DevOps Pipelines: Multi-Stage Pipelines">
            <a:extLst>
              <a:ext uri="{FF2B5EF4-FFF2-40B4-BE49-F238E27FC236}">
                <a16:creationId xmlns:a16="http://schemas.microsoft.com/office/drawing/2014/main" id="{3B470C06-5610-4E91-B21B-53661C71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60" y="2825836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60639B6A-446C-4986-A224-03017B81DD93}"/>
              </a:ext>
            </a:extLst>
          </p:cNvPr>
          <p:cNvCxnSpPr>
            <a:cxnSpLocks/>
            <a:stCxn id="2056" idx="3"/>
            <a:endCxn id="2" idx="1"/>
          </p:cNvCxnSpPr>
          <p:nvPr/>
        </p:nvCxnSpPr>
        <p:spPr>
          <a:xfrm flipV="1">
            <a:off x="2673590" y="3081990"/>
            <a:ext cx="408270" cy="251333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758F961C-4D52-4F86-B5AD-3620D50B790A}"/>
              </a:ext>
            </a:extLst>
          </p:cNvPr>
          <p:cNvCxnSpPr>
            <a:cxnSpLocks/>
            <a:stCxn id="2" idx="0"/>
            <a:endCxn id="42" idx="2"/>
          </p:cNvCxnSpPr>
          <p:nvPr/>
        </p:nvCxnSpPr>
        <p:spPr>
          <a:xfrm flipH="1" flipV="1">
            <a:off x="3332625" y="2502585"/>
            <a:ext cx="5389" cy="323251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432" y="6339563"/>
            <a:ext cx="3079420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4999762C-D726-4A6D-9D41-61F146899D0F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>
            <a:off x="1000414" y="2394185"/>
            <a:ext cx="69134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304BD50-1E95-453B-A5E9-C57A2C69B980}"/>
              </a:ext>
            </a:extLst>
          </p:cNvPr>
          <p:cNvCxnSpPr>
            <a:cxnSpLocks/>
            <a:stCxn id="54" idx="3"/>
            <a:endCxn id="1028" idx="1"/>
          </p:cNvCxnSpPr>
          <p:nvPr/>
        </p:nvCxnSpPr>
        <p:spPr>
          <a:xfrm>
            <a:off x="1009050" y="1827715"/>
            <a:ext cx="667633" cy="1233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C730AE2-20C2-4453-9CF7-DFB48671467D}"/>
              </a:ext>
            </a:extLst>
          </p:cNvPr>
          <p:cNvCxnSpPr>
            <a:cxnSpLocks/>
            <a:stCxn id="64" idx="3"/>
            <a:endCxn id="42" idx="1"/>
          </p:cNvCxnSpPr>
          <p:nvPr/>
        </p:nvCxnSpPr>
        <p:spPr>
          <a:xfrm flipV="1">
            <a:off x="2170615" y="1639324"/>
            <a:ext cx="326191" cy="75486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CA998869-8049-4FBF-8277-32F935D552AA}"/>
              </a:ext>
            </a:extLst>
          </p:cNvPr>
          <p:cNvCxnSpPr>
            <a:cxnSpLocks/>
            <a:stCxn id="1028" idx="3"/>
            <a:endCxn id="42" idx="1"/>
          </p:cNvCxnSpPr>
          <p:nvPr/>
        </p:nvCxnSpPr>
        <p:spPr>
          <a:xfrm flipV="1">
            <a:off x="2155538" y="1639324"/>
            <a:ext cx="341268" cy="189624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que 8">
            <a:extLst>
              <a:ext uri="{FF2B5EF4-FFF2-40B4-BE49-F238E27FC236}">
                <a16:creationId xmlns:a16="http://schemas.microsoft.com/office/drawing/2014/main" id="{01AA4E73-ED37-1345-A529-8756BCA1BB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18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2039194" y="324417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zure DevOps Pipelines: Multi-Stage Pipelines">
            <a:extLst>
              <a:ext uri="{FF2B5EF4-FFF2-40B4-BE49-F238E27FC236}">
                <a16:creationId xmlns:a16="http://schemas.microsoft.com/office/drawing/2014/main" id="{3B470C06-5610-4E91-B21B-53661C71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60" y="2825836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60639B6A-446C-4986-A224-03017B81DD93}"/>
              </a:ext>
            </a:extLst>
          </p:cNvPr>
          <p:cNvCxnSpPr>
            <a:cxnSpLocks/>
            <a:stCxn id="2056" idx="3"/>
            <a:endCxn id="2" idx="1"/>
          </p:cNvCxnSpPr>
          <p:nvPr/>
        </p:nvCxnSpPr>
        <p:spPr>
          <a:xfrm flipV="1">
            <a:off x="2673590" y="3081990"/>
            <a:ext cx="408270" cy="251333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758F961C-4D52-4F86-B5AD-3620D50B790A}"/>
              </a:ext>
            </a:extLst>
          </p:cNvPr>
          <p:cNvCxnSpPr>
            <a:cxnSpLocks/>
            <a:stCxn id="2" idx="0"/>
            <a:endCxn id="42" idx="2"/>
          </p:cNvCxnSpPr>
          <p:nvPr/>
        </p:nvCxnSpPr>
        <p:spPr>
          <a:xfrm flipH="1" flipV="1">
            <a:off x="3332625" y="2502585"/>
            <a:ext cx="5389" cy="323251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4999762C-D726-4A6D-9D41-61F146899D0F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>
            <a:off x="1000414" y="2394185"/>
            <a:ext cx="69134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304BD50-1E95-453B-A5E9-C57A2C69B980}"/>
              </a:ext>
            </a:extLst>
          </p:cNvPr>
          <p:cNvCxnSpPr>
            <a:cxnSpLocks/>
            <a:stCxn id="54" idx="3"/>
            <a:endCxn id="1028" idx="1"/>
          </p:cNvCxnSpPr>
          <p:nvPr/>
        </p:nvCxnSpPr>
        <p:spPr>
          <a:xfrm>
            <a:off x="1009050" y="1827715"/>
            <a:ext cx="667633" cy="1233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C730AE2-20C2-4453-9CF7-DFB48671467D}"/>
              </a:ext>
            </a:extLst>
          </p:cNvPr>
          <p:cNvCxnSpPr>
            <a:cxnSpLocks/>
            <a:stCxn id="64" idx="3"/>
            <a:endCxn id="42" idx="1"/>
          </p:cNvCxnSpPr>
          <p:nvPr/>
        </p:nvCxnSpPr>
        <p:spPr>
          <a:xfrm flipV="1">
            <a:off x="2170615" y="1639324"/>
            <a:ext cx="326191" cy="75486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CA998869-8049-4FBF-8277-32F935D552AA}"/>
              </a:ext>
            </a:extLst>
          </p:cNvPr>
          <p:cNvCxnSpPr>
            <a:cxnSpLocks/>
            <a:stCxn id="1028" idx="3"/>
            <a:endCxn id="42" idx="1"/>
          </p:cNvCxnSpPr>
          <p:nvPr/>
        </p:nvCxnSpPr>
        <p:spPr>
          <a:xfrm flipV="1">
            <a:off x="2155538" y="1639324"/>
            <a:ext cx="341268" cy="189624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Azure DevOps Pipelines: Multi-Stage Pipelines">
            <a:extLst>
              <a:ext uri="{FF2B5EF4-FFF2-40B4-BE49-F238E27FC236}">
                <a16:creationId xmlns:a16="http://schemas.microsoft.com/office/drawing/2014/main" id="{9C674033-6A49-47A9-9707-2681DD599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54" y="3075152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877670F-B64C-4ABB-8110-F4F44F031616}"/>
              </a:ext>
            </a:extLst>
          </p:cNvPr>
          <p:cNvCxnSpPr>
            <a:cxnSpLocks/>
            <a:stCxn id="2056" idx="3"/>
            <a:endCxn id="34" idx="1"/>
          </p:cNvCxnSpPr>
          <p:nvPr/>
        </p:nvCxnSpPr>
        <p:spPr>
          <a:xfrm flipV="1">
            <a:off x="2673590" y="3331306"/>
            <a:ext cx="1464564" cy="2017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58207CE5-C83C-4029-80A0-5DD67887BBE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650462" y="3329230"/>
            <a:ext cx="1727528" cy="2076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84709" y="3556330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A20DA4AF-E973-430C-835D-4D73D341CFDF}"/>
              </a:ext>
            </a:extLst>
          </p:cNvPr>
          <p:cNvCxnSpPr>
            <a:cxnSpLocks/>
            <a:stCxn id="34" idx="0"/>
            <a:endCxn id="104" idx="3"/>
          </p:cNvCxnSpPr>
          <p:nvPr/>
        </p:nvCxnSpPr>
        <p:spPr>
          <a:xfrm flipV="1">
            <a:off x="4394308" y="2642645"/>
            <a:ext cx="2785" cy="432507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que 8">
            <a:extLst>
              <a:ext uri="{FF2B5EF4-FFF2-40B4-BE49-F238E27FC236}">
                <a16:creationId xmlns:a16="http://schemas.microsoft.com/office/drawing/2014/main" id="{4E968181-4C0C-B44B-AF65-5B5A49BBFD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86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2039194" y="324417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zure DevOps Pipelines: Multi-Stage Pipelines">
            <a:extLst>
              <a:ext uri="{FF2B5EF4-FFF2-40B4-BE49-F238E27FC236}">
                <a16:creationId xmlns:a16="http://schemas.microsoft.com/office/drawing/2014/main" id="{3B470C06-5610-4E91-B21B-53661C71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60" y="2825836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60639B6A-446C-4986-A224-03017B81DD93}"/>
              </a:ext>
            </a:extLst>
          </p:cNvPr>
          <p:cNvCxnSpPr>
            <a:cxnSpLocks/>
            <a:stCxn id="2056" idx="3"/>
            <a:endCxn id="2" idx="1"/>
          </p:cNvCxnSpPr>
          <p:nvPr/>
        </p:nvCxnSpPr>
        <p:spPr>
          <a:xfrm flipV="1">
            <a:off x="2673590" y="3081990"/>
            <a:ext cx="408270" cy="251333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758F961C-4D52-4F86-B5AD-3620D50B790A}"/>
              </a:ext>
            </a:extLst>
          </p:cNvPr>
          <p:cNvCxnSpPr>
            <a:cxnSpLocks/>
            <a:stCxn id="2" idx="0"/>
            <a:endCxn id="42" idx="2"/>
          </p:cNvCxnSpPr>
          <p:nvPr/>
        </p:nvCxnSpPr>
        <p:spPr>
          <a:xfrm flipH="1" flipV="1">
            <a:off x="3332625" y="2502585"/>
            <a:ext cx="5389" cy="323251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4999762C-D726-4A6D-9D41-61F146899D0F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>
            <a:off x="1000414" y="2394185"/>
            <a:ext cx="69134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304BD50-1E95-453B-A5E9-C57A2C69B980}"/>
              </a:ext>
            </a:extLst>
          </p:cNvPr>
          <p:cNvCxnSpPr>
            <a:cxnSpLocks/>
            <a:stCxn id="54" idx="3"/>
            <a:endCxn id="1028" idx="1"/>
          </p:cNvCxnSpPr>
          <p:nvPr/>
        </p:nvCxnSpPr>
        <p:spPr>
          <a:xfrm>
            <a:off x="1009050" y="1827715"/>
            <a:ext cx="667633" cy="1233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C730AE2-20C2-4453-9CF7-DFB48671467D}"/>
              </a:ext>
            </a:extLst>
          </p:cNvPr>
          <p:cNvCxnSpPr>
            <a:cxnSpLocks/>
            <a:stCxn id="64" idx="3"/>
            <a:endCxn id="42" idx="1"/>
          </p:cNvCxnSpPr>
          <p:nvPr/>
        </p:nvCxnSpPr>
        <p:spPr>
          <a:xfrm flipV="1">
            <a:off x="2170615" y="1639324"/>
            <a:ext cx="326191" cy="75486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CA998869-8049-4FBF-8277-32F935D552AA}"/>
              </a:ext>
            </a:extLst>
          </p:cNvPr>
          <p:cNvCxnSpPr>
            <a:cxnSpLocks/>
            <a:stCxn id="1028" idx="3"/>
            <a:endCxn id="42" idx="1"/>
          </p:cNvCxnSpPr>
          <p:nvPr/>
        </p:nvCxnSpPr>
        <p:spPr>
          <a:xfrm flipV="1">
            <a:off x="2155538" y="1639324"/>
            <a:ext cx="341268" cy="189624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Azure DevOps Pipelines: Multi-Stage Pipelines">
            <a:extLst>
              <a:ext uri="{FF2B5EF4-FFF2-40B4-BE49-F238E27FC236}">
                <a16:creationId xmlns:a16="http://schemas.microsoft.com/office/drawing/2014/main" id="{9C674033-6A49-47A9-9707-2681DD599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54" y="3075152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877670F-B64C-4ABB-8110-F4F44F031616}"/>
              </a:ext>
            </a:extLst>
          </p:cNvPr>
          <p:cNvCxnSpPr>
            <a:cxnSpLocks/>
            <a:stCxn id="2056" idx="3"/>
            <a:endCxn id="34" idx="1"/>
          </p:cNvCxnSpPr>
          <p:nvPr/>
        </p:nvCxnSpPr>
        <p:spPr>
          <a:xfrm flipV="1">
            <a:off x="2673590" y="3331306"/>
            <a:ext cx="1464564" cy="2017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58207CE5-C83C-4029-80A0-5DD67887BBE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650462" y="3329230"/>
            <a:ext cx="1727528" cy="2076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78660" y="3554662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2601A-A1A1-4F2F-9152-EB6E5CA88709}"/>
              </a:ext>
            </a:extLst>
          </p:cNvPr>
          <p:cNvSpPr/>
          <p:nvPr/>
        </p:nvSpPr>
        <p:spPr>
          <a:xfrm>
            <a:off x="9092827" y="1018972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" name="Picture 2" descr="OpenShift — Wikipédia">
            <a:extLst>
              <a:ext uri="{FF2B5EF4-FFF2-40B4-BE49-F238E27FC236}">
                <a16:creationId xmlns:a16="http://schemas.microsoft.com/office/drawing/2014/main" id="{0D07EB71-5FC3-407A-8C40-33A1DE3B9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1062750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1F3C727E-FD15-4871-86F2-7880DD9A5A09}"/>
              </a:ext>
            </a:extLst>
          </p:cNvPr>
          <p:cNvSpPr txBox="1"/>
          <p:nvPr/>
        </p:nvSpPr>
        <p:spPr>
          <a:xfrm>
            <a:off x="9443197" y="1035794"/>
            <a:ext cx="1403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dev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84BCBB4E-7A78-4D17-9A92-85EDC9D3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61" y="1901280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age 69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6C535F34-0110-4996-A724-654530F654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463"/>
          <a:stretch/>
        </p:blipFill>
        <p:spPr>
          <a:xfrm>
            <a:off x="6162592" y="797299"/>
            <a:ext cx="625853" cy="518437"/>
          </a:xfrm>
          <a:prstGeom prst="rect">
            <a:avLst/>
          </a:prstGeom>
        </p:spPr>
      </p:pic>
      <p:pic>
        <p:nvPicPr>
          <p:cNvPr id="307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E2DD8CC-BB1B-4FDD-A834-388C3CF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9BFCAAF-E143-45EA-96C3-52529506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1433870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C5931A0-CEF9-4867-9C31-3E0E4A2F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AE0DDE34-5722-4CEB-B8BA-7770E609EA6D}"/>
              </a:ext>
            </a:extLst>
          </p:cNvPr>
          <p:cNvSpPr txBox="1"/>
          <p:nvPr/>
        </p:nvSpPr>
        <p:spPr>
          <a:xfrm>
            <a:off x="9450034" y="173311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07F3CB-7A38-4CF0-9DC8-8609DF44AC50}"/>
              </a:ext>
            </a:extLst>
          </p:cNvPr>
          <p:cNvSpPr txBox="1"/>
          <p:nvPr/>
        </p:nvSpPr>
        <p:spPr>
          <a:xfrm>
            <a:off x="10052058" y="1732635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DEB7AB6-E132-476B-8B3F-34D824296FEE}"/>
              </a:ext>
            </a:extLst>
          </p:cNvPr>
          <p:cNvSpPr txBox="1"/>
          <p:nvPr/>
        </p:nvSpPr>
        <p:spPr>
          <a:xfrm>
            <a:off x="10394663" y="1732635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A20DA4AF-E973-430C-835D-4D73D341CFDF}"/>
              </a:ext>
            </a:extLst>
          </p:cNvPr>
          <p:cNvCxnSpPr>
            <a:cxnSpLocks/>
            <a:stCxn id="34" idx="0"/>
            <a:endCxn id="104" idx="3"/>
          </p:cNvCxnSpPr>
          <p:nvPr/>
        </p:nvCxnSpPr>
        <p:spPr>
          <a:xfrm flipV="1">
            <a:off x="4394308" y="2642645"/>
            <a:ext cx="2785" cy="432507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0D2AA67-E30D-4F88-B886-03D48D2CD9AC}"/>
              </a:ext>
            </a:extLst>
          </p:cNvPr>
          <p:cNvCxnSpPr>
            <a:cxnSpLocks/>
            <a:stCxn id="62" idx="1"/>
            <a:endCxn id="39" idx="3"/>
          </p:cNvCxnSpPr>
          <p:nvPr/>
        </p:nvCxnSpPr>
        <p:spPr>
          <a:xfrm flipH="1">
            <a:off x="7282865" y="1491496"/>
            <a:ext cx="1809962" cy="1837734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A2E732D-963A-4FAA-91EE-6189426105D9}"/>
              </a:ext>
            </a:extLst>
          </p:cNvPr>
          <p:cNvCxnSpPr>
            <a:cxnSpLocks/>
            <a:stCxn id="70" idx="2"/>
            <a:endCxn id="67" idx="0"/>
          </p:cNvCxnSpPr>
          <p:nvPr/>
        </p:nvCxnSpPr>
        <p:spPr>
          <a:xfrm>
            <a:off x="6475519" y="1315736"/>
            <a:ext cx="301839" cy="585544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166F8678-BA67-456B-8D6E-DFE47F679FE3}"/>
              </a:ext>
            </a:extLst>
          </p:cNvPr>
          <p:cNvCxnSpPr>
            <a:cxnSpLocks/>
            <a:stCxn id="62" idx="1"/>
            <a:endCxn id="67" idx="3"/>
          </p:cNvCxnSpPr>
          <p:nvPr/>
        </p:nvCxnSpPr>
        <p:spPr>
          <a:xfrm flipH="1">
            <a:off x="7264455" y="1491496"/>
            <a:ext cx="1828372" cy="613375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2" descr="Salah CHADLI">
            <a:extLst>
              <a:ext uri="{FF2B5EF4-FFF2-40B4-BE49-F238E27FC236}">
                <a16:creationId xmlns:a16="http://schemas.microsoft.com/office/drawing/2014/main" id="{74862FAB-3827-4BC3-97AF-59F67229E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6849696" y="784837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A1B32948-4880-4910-B70B-FE850425D0CD}"/>
              </a:ext>
            </a:extLst>
          </p:cNvPr>
          <p:cNvCxnSpPr>
            <a:cxnSpLocks/>
            <a:stCxn id="109" idx="2"/>
            <a:endCxn id="67" idx="0"/>
          </p:cNvCxnSpPr>
          <p:nvPr/>
        </p:nvCxnSpPr>
        <p:spPr>
          <a:xfrm flipH="1">
            <a:off x="6777358" y="1303274"/>
            <a:ext cx="385265" cy="598006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66800EE-896A-408B-B854-42E550D51C63}"/>
              </a:ext>
            </a:extLst>
          </p:cNvPr>
          <p:cNvSpPr/>
          <p:nvPr/>
        </p:nvSpPr>
        <p:spPr>
          <a:xfrm>
            <a:off x="9092827" y="2204178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8" name="Picture 2" descr="OpenShift — Wikipédia">
            <a:extLst>
              <a:ext uri="{FF2B5EF4-FFF2-40B4-BE49-F238E27FC236}">
                <a16:creationId xmlns:a16="http://schemas.microsoft.com/office/drawing/2014/main" id="{65CFDEA5-5AEF-47E2-AE68-D24C69A13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2247956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ZoneTexte 148">
            <a:extLst>
              <a:ext uri="{FF2B5EF4-FFF2-40B4-BE49-F238E27FC236}">
                <a16:creationId xmlns:a16="http://schemas.microsoft.com/office/drawing/2014/main" id="{BEABF414-8CFE-4390-9954-53685B782E2B}"/>
              </a:ext>
            </a:extLst>
          </p:cNvPr>
          <p:cNvSpPr txBox="1"/>
          <p:nvPr/>
        </p:nvSpPr>
        <p:spPr>
          <a:xfrm>
            <a:off x="9443197" y="2221000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rec</a:t>
            </a:r>
            <a:endParaRPr lang="fr-FR" sz="1600" dirty="0">
              <a:solidFill>
                <a:srgbClr val="DB212E"/>
              </a:solidFill>
            </a:endParaRPr>
          </a:p>
        </p:txBody>
      </p:sp>
      <p:pic>
        <p:nvPicPr>
          <p:cNvPr id="150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8DBB83F4-2F42-4582-847E-580BC9DA4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0D9F8D4-C6CC-42E9-89D5-6BFF723D1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2619076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8A5C2188-A545-444E-AD8A-4AFF6A524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ZoneTexte 152">
            <a:extLst>
              <a:ext uri="{FF2B5EF4-FFF2-40B4-BE49-F238E27FC236}">
                <a16:creationId xmlns:a16="http://schemas.microsoft.com/office/drawing/2014/main" id="{F0EF2778-5AFB-4F93-B841-6C28D5DC8FA9}"/>
              </a:ext>
            </a:extLst>
          </p:cNvPr>
          <p:cNvSpPr txBox="1"/>
          <p:nvPr/>
        </p:nvSpPr>
        <p:spPr>
          <a:xfrm>
            <a:off x="9450034" y="2907567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54" name="ZoneTexte 153">
            <a:extLst>
              <a:ext uri="{FF2B5EF4-FFF2-40B4-BE49-F238E27FC236}">
                <a16:creationId xmlns:a16="http://schemas.microsoft.com/office/drawing/2014/main" id="{419829D6-D4E4-4CDC-9021-717B301C79C0}"/>
              </a:ext>
            </a:extLst>
          </p:cNvPr>
          <p:cNvSpPr txBox="1"/>
          <p:nvPr/>
        </p:nvSpPr>
        <p:spPr>
          <a:xfrm>
            <a:off x="10052058" y="291784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B1EFCF15-C698-445F-BDD8-BB66A39AC1AB}"/>
              </a:ext>
            </a:extLst>
          </p:cNvPr>
          <p:cNvSpPr txBox="1"/>
          <p:nvPr/>
        </p:nvSpPr>
        <p:spPr>
          <a:xfrm>
            <a:off x="10394663" y="291784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pic>
        <p:nvPicPr>
          <p:cNvPr id="65" name="Graphique 8">
            <a:extLst>
              <a:ext uri="{FF2B5EF4-FFF2-40B4-BE49-F238E27FC236}">
                <a16:creationId xmlns:a16="http://schemas.microsoft.com/office/drawing/2014/main" id="{D33A529D-095A-8D42-BDCD-4F78C8A6D3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20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230402-618B-40A4-9BA7-89B5A89EB95F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0A81CA-E929-4E02-B61B-893BBFCFDEB1}"/>
              </a:ext>
            </a:extLst>
          </p:cNvPr>
          <p:cNvSpPr txBox="1"/>
          <p:nvPr/>
        </p:nvSpPr>
        <p:spPr>
          <a:xfrm>
            <a:off x="6400423" y="523309"/>
            <a:ext cx="61341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Unstructured data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58396DC-FF83-4E54-BFC4-BE2C6BDFA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54" y="3485353"/>
            <a:ext cx="2954215" cy="295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C02C65-0BBA-412D-915F-153CF60FFEFB}"/>
              </a:ext>
            </a:extLst>
          </p:cNvPr>
          <p:cNvSpPr txBox="1"/>
          <p:nvPr/>
        </p:nvSpPr>
        <p:spPr>
          <a:xfrm>
            <a:off x="1207002" y="6434610"/>
            <a:ext cx="295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"big music speaker"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116A1B6-3520-488E-87E9-D69CB67692B3}"/>
              </a:ext>
            </a:extLst>
          </p:cNvPr>
          <p:cNvSpPr txBox="1"/>
          <p:nvPr/>
        </p:nvSpPr>
        <p:spPr>
          <a:xfrm>
            <a:off x="433346" y="2634599"/>
            <a:ext cx="2954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"text from an old book on a table"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6F7314CE-116D-48C9-9511-BEE4C492E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416" y="1861457"/>
            <a:ext cx="3135086" cy="313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8DE74E6-F18B-4332-A990-D76B26EE1BAC}"/>
              </a:ext>
            </a:extLst>
          </p:cNvPr>
          <p:cNvSpPr txBox="1"/>
          <p:nvPr/>
        </p:nvSpPr>
        <p:spPr>
          <a:xfrm>
            <a:off x="4720213" y="5059037"/>
            <a:ext cx="4363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"camera outside on the beach"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CB9776D9-A80A-4FF0-85D9-DE0842D37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28" y="139846"/>
            <a:ext cx="2494753" cy="249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F68652C-28D8-4139-85D5-66E4B7FA4FD4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057509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2039194" y="324417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zure DevOps Pipelines: Multi-Stage Pipelines">
            <a:extLst>
              <a:ext uri="{FF2B5EF4-FFF2-40B4-BE49-F238E27FC236}">
                <a16:creationId xmlns:a16="http://schemas.microsoft.com/office/drawing/2014/main" id="{3B470C06-5610-4E91-B21B-53661C71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60" y="2825836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60639B6A-446C-4986-A224-03017B81DD93}"/>
              </a:ext>
            </a:extLst>
          </p:cNvPr>
          <p:cNvCxnSpPr>
            <a:cxnSpLocks/>
            <a:stCxn id="2056" idx="3"/>
            <a:endCxn id="2" idx="1"/>
          </p:cNvCxnSpPr>
          <p:nvPr/>
        </p:nvCxnSpPr>
        <p:spPr>
          <a:xfrm flipV="1">
            <a:off x="2673590" y="3081990"/>
            <a:ext cx="408270" cy="251333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758F961C-4D52-4F86-B5AD-3620D50B790A}"/>
              </a:ext>
            </a:extLst>
          </p:cNvPr>
          <p:cNvCxnSpPr>
            <a:cxnSpLocks/>
            <a:stCxn id="2" idx="0"/>
            <a:endCxn id="42" idx="2"/>
          </p:cNvCxnSpPr>
          <p:nvPr/>
        </p:nvCxnSpPr>
        <p:spPr>
          <a:xfrm flipH="1" flipV="1">
            <a:off x="3332625" y="2502585"/>
            <a:ext cx="5389" cy="323251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4999762C-D726-4A6D-9D41-61F146899D0F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>
            <a:off x="1000414" y="2394185"/>
            <a:ext cx="69134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304BD50-1E95-453B-A5E9-C57A2C69B980}"/>
              </a:ext>
            </a:extLst>
          </p:cNvPr>
          <p:cNvCxnSpPr>
            <a:cxnSpLocks/>
            <a:stCxn id="54" idx="3"/>
            <a:endCxn id="1028" idx="1"/>
          </p:cNvCxnSpPr>
          <p:nvPr/>
        </p:nvCxnSpPr>
        <p:spPr>
          <a:xfrm>
            <a:off x="1009050" y="1827715"/>
            <a:ext cx="667633" cy="1233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C730AE2-20C2-4453-9CF7-DFB48671467D}"/>
              </a:ext>
            </a:extLst>
          </p:cNvPr>
          <p:cNvCxnSpPr>
            <a:cxnSpLocks/>
            <a:stCxn id="64" idx="3"/>
            <a:endCxn id="42" idx="1"/>
          </p:cNvCxnSpPr>
          <p:nvPr/>
        </p:nvCxnSpPr>
        <p:spPr>
          <a:xfrm flipV="1">
            <a:off x="2170615" y="1639324"/>
            <a:ext cx="326191" cy="75486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CA998869-8049-4FBF-8277-32F935D552AA}"/>
              </a:ext>
            </a:extLst>
          </p:cNvPr>
          <p:cNvCxnSpPr>
            <a:cxnSpLocks/>
            <a:stCxn id="1028" idx="3"/>
            <a:endCxn id="42" idx="1"/>
          </p:cNvCxnSpPr>
          <p:nvPr/>
        </p:nvCxnSpPr>
        <p:spPr>
          <a:xfrm flipV="1">
            <a:off x="2155538" y="1639324"/>
            <a:ext cx="341268" cy="189624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Azure DevOps Pipelines: Multi-Stage Pipelines">
            <a:extLst>
              <a:ext uri="{FF2B5EF4-FFF2-40B4-BE49-F238E27FC236}">
                <a16:creationId xmlns:a16="http://schemas.microsoft.com/office/drawing/2014/main" id="{9C674033-6A49-47A9-9707-2681DD599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54" y="3075152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877670F-B64C-4ABB-8110-F4F44F031616}"/>
              </a:ext>
            </a:extLst>
          </p:cNvPr>
          <p:cNvCxnSpPr>
            <a:cxnSpLocks/>
            <a:stCxn id="2056" idx="3"/>
            <a:endCxn id="34" idx="1"/>
          </p:cNvCxnSpPr>
          <p:nvPr/>
        </p:nvCxnSpPr>
        <p:spPr>
          <a:xfrm flipV="1">
            <a:off x="2673590" y="3331306"/>
            <a:ext cx="1464564" cy="2017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58207CE5-C83C-4029-80A0-5DD67887BBE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650462" y="3329230"/>
            <a:ext cx="1727528" cy="2076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78660" y="3554662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2601A-A1A1-4F2F-9152-EB6E5CA88709}"/>
              </a:ext>
            </a:extLst>
          </p:cNvPr>
          <p:cNvSpPr/>
          <p:nvPr/>
        </p:nvSpPr>
        <p:spPr>
          <a:xfrm>
            <a:off x="9092827" y="1018972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" name="Picture 2" descr="OpenShift — Wikipédia">
            <a:extLst>
              <a:ext uri="{FF2B5EF4-FFF2-40B4-BE49-F238E27FC236}">
                <a16:creationId xmlns:a16="http://schemas.microsoft.com/office/drawing/2014/main" id="{0D07EB71-5FC3-407A-8C40-33A1DE3B9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1062750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1F3C727E-FD15-4871-86F2-7880DD9A5A09}"/>
              </a:ext>
            </a:extLst>
          </p:cNvPr>
          <p:cNvSpPr txBox="1"/>
          <p:nvPr/>
        </p:nvSpPr>
        <p:spPr>
          <a:xfrm>
            <a:off x="9443197" y="1035794"/>
            <a:ext cx="1403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dev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84BCBB4E-7A78-4D17-9A92-85EDC9D3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61" y="1901280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age 69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6C535F34-0110-4996-A724-654530F654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463"/>
          <a:stretch/>
        </p:blipFill>
        <p:spPr>
          <a:xfrm>
            <a:off x="6162592" y="797299"/>
            <a:ext cx="625853" cy="518437"/>
          </a:xfrm>
          <a:prstGeom prst="rect">
            <a:avLst/>
          </a:prstGeom>
        </p:spPr>
      </p:pic>
      <p:pic>
        <p:nvPicPr>
          <p:cNvPr id="307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E2DD8CC-BB1B-4FDD-A834-388C3CF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9BFCAAF-E143-45EA-96C3-52529506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1433870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C5931A0-CEF9-4867-9C31-3E0E4A2F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AE0DDE34-5722-4CEB-B8BA-7770E609EA6D}"/>
              </a:ext>
            </a:extLst>
          </p:cNvPr>
          <p:cNvSpPr txBox="1"/>
          <p:nvPr/>
        </p:nvSpPr>
        <p:spPr>
          <a:xfrm>
            <a:off x="9450034" y="173311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07F3CB-7A38-4CF0-9DC8-8609DF44AC50}"/>
              </a:ext>
            </a:extLst>
          </p:cNvPr>
          <p:cNvSpPr txBox="1"/>
          <p:nvPr/>
        </p:nvSpPr>
        <p:spPr>
          <a:xfrm>
            <a:off x="10052058" y="1732635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DEB7AB6-E132-476B-8B3F-34D824296FEE}"/>
              </a:ext>
            </a:extLst>
          </p:cNvPr>
          <p:cNvSpPr txBox="1"/>
          <p:nvPr/>
        </p:nvSpPr>
        <p:spPr>
          <a:xfrm>
            <a:off x="10394663" y="1732635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A20DA4AF-E973-430C-835D-4D73D341CFDF}"/>
              </a:ext>
            </a:extLst>
          </p:cNvPr>
          <p:cNvCxnSpPr>
            <a:cxnSpLocks/>
            <a:stCxn id="34" idx="0"/>
            <a:endCxn id="104" idx="3"/>
          </p:cNvCxnSpPr>
          <p:nvPr/>
        </p:nvCxnSpPr>
        <p:spPr>
          <a:xfrm flipV="1">
            <a:off x="4394308" y="2642645"/>
            <a:ext cx="2785" cy="432507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0D2AA67-E30D-4F88-B886-03D48D2CD9AC}"/>
              </a:ext>
            </a:extLst>
          </p:cNvPr>
          <p:cNvCxnSpPr>
            <a:cxnSpLocks/>
            <a:stCxn id="56" idx="1"/>
            <a:endCxn id="39" idx="3"/>
          </p:cNvCxnSpPr>
          <p:nvPr/>
        </p:nvCxnSpPr>
        <p:spPr>
          <a:xfrm flipH="1">
            <a:off x="7282865" y="2676702"/>
            <a:ext cx="1809962" cy="652528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A2E732D-963A-4FAA-91EE-6189426105D9}"/>
              </a:ext>
            </a:extLst>
          </p:cNvPr>
          <p:cNvCxnSpPr>
            <a:cxnSpLocks/>
            <a:stCxn id="70" idx="2"/>
            <a:endCxn id="67" idx="0"/>
          </p:cNvCxnSpPr>
          <p:nvPr/>
        </p:nvCxnSpPr>
        <p:spPr>
          <a:xfrm>
            <a:off x="6475519" y="1315736"/>
            <a:ext cx="301839" cy="585544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166F8678-BA67-456B-8D6E-DFE47F679FE3}"/>
              </a:ext>
            </a:extLst>
          </p:cNvPr>
          <p:cNvCxnSpPr>
            <a:cxnSpLocks/>
            <a:stCxn id="56" idx="1"/>
            <a:endCxn id="67" idx="3"/>
          </p:cNvCxnSpPr>
          <p:nvPr/>
        </p:nvCxnSpPr>
        <p:spPr>
          <a:xfrm flipH="1" flipV="1">
            <a:off x="7264455" y="2104871"/>
            <a:ext cx="1828372" cy="571831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2" descr="Salah CHADLI">
            <a:extLst>
              <a:ext uri="{FF2B5EF4-FFF2-40B4-BE49-F238E27FC236}">
                <a16:creationId xmlns:a16="http://schemas.microsoft.com/office/drawing/2014/main" id="{74862FAB-3827-4BC3-97AF-59F67229E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6849696" y="784837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A1B32948-4880-4910-B70B-FE850425D0CD}"/>
              </a:ext>
            </a:extLst>
          </p:cNvPr>
          <p:cNvCxnSpPr>
            <a:cxnSpLocks/>
            <a:stCxn id="109" idx="2"/>
            <a:endCxn id="67" idx="0"/>
          </p:cNvCxnSpPr>
          <p:nvPr/>
        </p:nvCxnSpPr>
        <p:spPr>
          <a:xfrm flipH="1">
            <a:off x="6777358" y="1303274"/>
            <a:ext cx="385265" cy="598006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CB9A21A7-C30B-4B64-BAC1-A0294480159B}"/>
              </a:ext>
            </a:extLst>
          </p:cNvPr>
          <p:cNvSpPr/>
          <p:nvPr/>
        </p:nvSpPr>
        <p:spPr>
          <a:xfrm>
            <a:off x="9092827" y="2204178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8" name="Picture 2" descr="OpenShift — Wikipédia">
            <a:extLst>
              <a:ext uri="{FF2B5EF4-FFF2-40B4-BE49-F238E27FC236}">
                <a16:creationId xmlns:a16="http://schemas.microsoft.com/office/drawing/2014/main" id="{2164E41B-6E42-46F3-92FE-8394A26DB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2247956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321AAB02-FCF8-4B96-9BCC-2137B75CB486}"/>
              </a:ext>
            </a:extLst>
          </p:cNvPr>
          <p:cNvSpPr txBox="1"/>
          <p:nvPr/>
        </p:nvSpPr>
        <p:spPr>
          <a:xfrm>
            <a:off x="9443197" y="2221000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rec</a:t>
            </a:r>
            <a:endParaRPr lang="fr-FR" sz="1600" dirty="0">
              <a:solidFill>
                <a:srgbClr val="DB212E"/>
              </a:solidFill>
            </a:endParaRPr>
          </a:p>
        </p:txBody>
      </p:sp>
      <p:pic>
        <p:nvPicPr>
          <p:cNvPr id="60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C692A71E-2389-4CA7-9567-28DCDFA58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28F4218E-2AA8-44E3-9E3E-BCE6D329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2619076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5731569-6CE3-42D4-861A-FF66FAAF9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061606CD-ADAD-47F3-BE85-E998028F1A23}"/>
              </a:ext>
            </a:extLst>
          </p:cNvPr>
          <p:cNvSpPr txBox="1"/>
          <p:nvPr/>
        </p:nvSpPr>
        <p:spPr>
          <a:xfrm>
            <a:off x="9450034" y="2907567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092204FF-F8BE-49C7-985F-0E37D32A4E5E}"/>
              </a:ext>
            </a:extLst>
          </p:cNvPr>
          <p:cNvSpPr txBox="1"/>
          <p:nvPr/>
        </p:nvSpPr>
        <p:spPr>
          <a:xfrm>
            <a:off x="10052058" y="291784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F4030B4C-6F65-46F6-9ED3-8A140695B19B}"/>
              </a:ext>
            </a:extLst>
          </p:cNvPr>
          <p:cNvSpPr txBox="1"/>
          <p:nvPr/>
        </p:nvSpPr>
        <p:spPr>
          <a:xfrm>
            <a:off x="10394663" y="291784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pic>
        <p:nvPicPr>
          <p:cNvPr id="77" name="Graphique 8">
            <a:extLst>
              <a:ext uri="{FF2B5EF4-FFF2-40B4-BE49-F238E27FC236}">
                <a16:creationId xmlns:a16="http://schemas.microsoft.com/office/drawing/2014/main" id="{F839ACA7-72E6-8946-BE31-B7BF28D1A7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61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1964922" y="324400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78660" y="3554662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2601A-A1A1-4F2F-9152-EB6E5CA88709}"/>
              </a:ext>
            </a:extLst>
          </p:cNvPr>
          <p:cNvSpPr/>
          <p:nvPr/>
        </p:nvSpPr>
        <p:spPr>
          <a:xfrm>
            <a:off x="9092827" y="1018972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" name="Picture 2" descr="OpenShift — Wikipédia">
            <a:extLst>
              <a:ext uri="{FF2B5EF4-FFF2-40B4-BE49-F238E27FC236}">
                <a16:creationId xmlns:a16="http://schemas.microsoft.com/office/drawing/2014/main" id="{0D07EB71-5FC3-407A-8C40-33A1DE3B9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1062750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1F3C727E-FD15-4871-86F2-7880DD9A5A09}"/>
              </a:ext>
            </a:extLst>
          </p:cNvPr>
          <p:cNvSpPr txBox="1"/>
          <p:nvPr/>
        </p:nvSpPr>
        <p:spPr>
          <a:xfrm>
            <a:off x="9443197" y="1035794"/>
            <a:ext cx="1403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dev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84BCBB4E-7A78-4D17-9A92-85EDC9D3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61" y="1901280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age 69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6C535F34-0110-4996-A724-654530F654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463"/>
          <a:stretch/>
        </p:blipFill>
        <p:spPr>
          <a:xfrm>
            <a:off x="6162592" y="797299"/>
            <a:ext cx="625853" cy="518437"/>
          </a:xfrm>
          <a:prstGeom prst="rect">
            <a:avLst/>
          </a:prstGeom>
        </p:spPr>
      </p:pic>
      <p:pic>
        <p:nvPicPr>
          <p:cNvPr id="307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E2DD8CC-BB1B-4FDD-A834-388C3CF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9BFCAAF-E143-45EA-96C3-52529506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1433870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C5931A0-CEF9-4867-9C31-3E0E4A2F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AE0DDE34-5722-4CEB-B8BA-7770E609EA6D}"/>
              </a:ext>
            </a:extLst>
          </p:cNvPr>
          <p:cNvSpPr txBox="1"/>
          <p:nvPr/>
        </p:nvSpPr>
        <p:spPr>
          <a:xfrm>
            <a:off x="9450034" y="173311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07F3CB-7A38-4CF0-9DC8-8609DF44AC50}"/>
              </a:ext>
            </a:extLst>
          </p:cNvPr>
          <p:cNvSpPr txBox="1"/>
          <p:nvPr/>
        </p:nvSpPr>
        <p:spPr>
          <a:xfrm>
            <a:off x="10052058" y="1732635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DEB7AB6-E132-476B-8B3F-34D824296FEE}"/>
              </a:ext>
            </a:extLst>
          </p:cNvPr>
          <p:cNvSpPr txBox="1"/>
          <p:nvPr/>
        </p:nvSpPr>
        <p:spPr>
          <a:xfrm>
            <a:off x="10394663" y="1732635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2" descr="Salah CHADLI">
            <a:extLst>
              <a:ext uri="{FF2B5EF4-FFF2-40B4-BE49-F238E27FC236}">
                <a16:creationId xmlns:a16="http://schemas.microsoft.com/office/drawing/2014/main" id="{74862FAB-3827-4BC3-97AF-59F67229E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6849696" y="784837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0BFD7E3F-6E2D-4A93-AEAC-F109A06CCB62}"/>
              </a:ext>
            </a:extLst>
          </p:cNvPr>
          <p:cNvSpPr/>
          <p:nvPr/>
        </p:nvSpPr>
        <p:spPr>
          <a:xfrm>
            <a:off x="9092827" y="2204178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3" name="Picture 2" descr="OpenShift — Wikipédia">
            <a:extLst>
              <a:ext uri="{FF2B5EF4-FFF2-40B4-BE49-F238E27FC236}">
                <a16:creationId xmlns:a16="http://schemas.microsoft.com/office/drawing/2014/main" id="{8FD841AB-3407-442F-84F1-0E8D10A55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2247956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ZoneTexte 123">
            <a:extLst>
              <a:ext uri="{FF2B5EF4-FFF2-40B4-BE49-F238E27FC236}">
                <a16:creationId xmlns:a16="http://schemas.microsoft.com/office/drawing/2014/main" id="{DADD09F7-EBA2-4F32-9B1D-05A6E7524D47}"/>
              </a:ext>
            </a:extLst>
          </p:cNvPr>
          <p:cNvSpPr txBox="1"/>
          <p:nvPr/>
        </p:nvSpPr>
        <p:spPr>
          <a:xfrm>
            <a:off x="9443197" y="2221000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rec</a:t>
            </a:r>
            <a:endParaRPr lang="fr-FR" sz="1600" dirty="0">
              <a:solidFill>
                <a:srgbClr val="DB212E"/>
              </a:solidFill>
            </a:endParaRPr>
          </a:p>
        </p:txBody>
      </p:sp>
      <p:pic>
        <p:nvPicPr>
          <p:cNvPr id="12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2935B51C-8BD7-4D20-8072-098EABD7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F9097AB-42FF-4062-BE66-C6098EB8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2619076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712AFF66-B5FC-4F99-A7D6-CEF362C6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6ACC267C-4387-44DB-861A-26A294F8EF2E}"/>
              </a:ext>
            </a:extLst>
          </p:cNvPr>
          <p:cNvSpPr txBox="1"/>
          <p:nvPr/>
        </p:nvSpPr>
        <p:spPr>
          <a:xfrm>
            <a:off x="9450034" y="2907567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618DD696-E7C0-424F-8C3B-A95ACE051020}"/>
              </a:ext>
            </a:extLst>
          </p:cNvPr>
          <p:cNvSpPr txBox="1"/>
          <p:nvPr/>
        </p:nvSpPr>
        <p:spPr>
          <a:xfrm>
            <a:off x="10052058" y="291784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D88E2EA0-BCFD-43B0-A09F-3E448B585494}"/>
              </a:ext>
            </a:extLst>
          </p:cNvPr>
          <p:cNvSpPr txBox="1"/>
          <p:nvPr/>
        </p:nvSpPr>
        <p:spPr>
          <a:xfrm>
            <a:off x="10394663" y="291784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504CC2-A444-4320-8AC2-BECA20C96889}"/>
              </a:ext>
            </a:extLst>
          </p:cNvPr>
          <p:cNvSpPr/>
          <p:nvPr/>
        </p:nvSpPr>
        <p:spPr>
          <a:xfrm>
            <a:off x="9117412" y="3392211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2" name="Picture 2" descr="OpenShift — Wikipédia">
            <a:extLst>
              <a:ext uri="{FF2B5EF4-FFF2-40B4-BE49-F238E27FC236}">
                <a16:creationId xmlns:a16="http://schemas.microsoft.com/office/drawing/2014/main" id="{C0E4F4B0-4B9F-41A7-9E43-6A8C81BB4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3435989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ZoneTexte 132">
            <a:extLst>
              <a:ext uri="{FF2B5EF4-FFF2-40B4-BE49-F238E27FC236}">
                <a16:creationId xmlns:a16="http://schemas.microsoft.com/office/drawing/2014/main" id="{358C3FD6-C89A-479D-BA73-F70A9D979CAF}"/>
              </a:ext>
            </a:extLst>
          </p:cNvPr>
          <p:cNvSpPr txBox="1"/>
          <p:nvPr/>
        </p:nvSpPr>
        <p:spPr>
          <a:xfrm>
            <a:off x="9467782" y="3409033"/>
            <a:ext cx="1821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pre</a:t>
            </a:r>
            <a:r>
              <a:rPr lang="fr-FR" sz="1600" dirty="0">
                <a:solidFill>
                  <a:srgbClr val="DB212E"/>
                </a:solidFill>
              </a:rPr>
              <a:t>-prod</a:t>
            </a:r>
          </a:p>
        </p:txBody>
      </p:sp>
      <p:pic>
        <p:nvPicPr>
          <p:cNvPr id="13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A443C2BD-CD08-47C0-9506-87060BE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4A47E679-7598-4B69-87F6-CDF64E86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380710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F7EF8FBE-306F-4172-9F5A-6A9C3648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ZoneTexte 136">
            <a:extLst>
              <a:ext uri="{FF2B5EF4-FFF2-40B4-BE49-F238E27FC236}">
                <a16:creationId xmlns:a16="http://schemas.microsoft.com/office/drawing/2014/main" id="{922F2E2F-589C-4AA8-A348-93872C5AC831}"/>
              </a:ext>
            </a:extLst>
          </p:cNvPr>
          <p:cNvSpPr txBox="1"/>
          <p:nvPr/>
        </p:nvSpPr>
        <p:spPr>
          <a:xfrm>
            <a:off x="9474619" y="4106358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4E92AD28-2CCD-410F-9D4C-0F099288B473}"/>
              </a:ext>
            </a:extLst>
          </p:cNvPr>
          <p:cNvSpPr txBox="1"/>
          <p:nvPr/>
        </p:nvSpPr>
        <p:spPr>
          <a:xfrm>
            <a:off x="10076643" y="4105874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B5066EC8-0D79-45B0-B7FC-9C39EB6AB5AD}"/>
              </a:ext>
            </a:extLst>
          </p:cNvPr>
          <p:cNvSpPr txBox="1"/>
          <p:nvPr/>
        </p:nvSpPr>
        <p:spPr>
          <a:xfrm>
            <a:off x="10419248" y="4105874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F64E953-E769-4007-9076-A32A67D22A64}"/>
              </a:ext>
            </a:extLst>
          </p:cNvPr>
          <p:cNvSpPr/>
          <p:nvPr/>
        </p:nvSpPr>
        <p:spPr>
          <a:xfrm>
            <a:off x="9117412" y="4592987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1" name="Picture 2" descr="OpenShift — Wikipédia">
            <a:extLst>
              <a:ext uri="{FF2B5EF4-FFF2-40B4-BE49-F238E27FC236}">
                <a16:creationId xmlns:a16="http://schemas.microsoft.com/office/drawing/2014/main" id="{E4321ED0-F094-4451-924D-D2116B434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4636765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id="{C3B1FC99-179E-4DE3-9C64-6E289256F7EA}"/>
              </a:ext>
            </a:extLst>
          </p:cNvPr>
          <p:cNvSpPr txBox="1"/>
          <p:nvPr/>
        </p:nvSpPr>
        <p:spPr>
          <a:xfrm>
            <a:off x="9467782" y="4609809"/>
            <a:ext cx="148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prod</a:t>
            </a:r>
          </a:p>
        </p:txBody>
      </p:sp>
      <p:pic>
        <p:nvPicPr>
          <p:cNvPr id="14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65770948-480C-45FC-BFA5-B28C8EA9F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05F4C06-871E-45F5-9E38-B9FBDF144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500788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1C3ACCC-BBAF-42BA-90C1-339EAD97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ZoneTexte 145">
            <a:extLst>
              <a:ext uri="{FF2B5EF4-FFF2-40B4-BE49-F238E27FC236}">
                <a16:creationId xmlns:a16="http://schemas.microsoft.com/office/drawing/2014/main" id="{3A750CFC-725E-406E-B613-1F4C89783F38}"/>
              </a:ext>
            </a:extLst>
          </p:cNvPr>
          <p:cNvSpPr txBox="1"/>
          <p:nvPr/>
        </p:nvSpPr>
        <p:spPr>
          <a:xfrm>
            <a:off x="9474619" y="5307134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ED8B2EC2-A38E-4F01-B670-0EA6DC00C449}"/>
              </a:ext>
            </a:extLst>
          </p:cNvPr>
          <p:cNvSpPr txBox="1"/>
          <p:nvPr/>
        </p:nvSpPr>
        <p:spPr>
          <a:xfrm>
            <a:off x="10076643" y="5306650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D49D3597-3B16-4312-BEA8-4BBADD7AF7D2}"/>
              </a:ext>
            </a:extLst>
          </p:cNvPr>
          <p:cNvSpPr txBox="1"/>
          <p:nvPr/>
        </p:nvSpPr>
        <p:spPr>
          <a:xfrm>
            <a:off x="10419248" y="5306650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pic>
        <p:nvPicPr>
          <p:cNvPr id="84" name="Picture 4" descr="Azure Machine Learning">
            <a:extLst>
              <a:ext uri="{FF2B5EF4-FFF2-40B4-BE49-F238E27FC236}">
                <a16:creationId xmlns:a16="http://schemas.microsoft.com/office/drawing/2014/main" id="{9BFDA2D1-67E1-438B-A78A-43FA65FF5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4146853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B0A35BB-417F-489A-A273-31E9D0123AB7}"/>
              </a:ext>
            </a:extLst>
          </p:cNvPr>
          <p:cNvSpPr/>
          <p:nvPr/>
        </p:nvSpPr>
        <p:spPr>
          <a:xfrm>
            <a:off x="1582647" y="4086328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571EBCD3-A1EE-4410-A5B9-05D8D7B9CDFB}"/>
              </a:ext>
            </a:extLst>
          </p:cNvPr>
          <p:cNvSpPr txBox="1"/>
          <p:nvPr/>
        </p:nvSpPr>
        <p:spPr>
          <a:xfrm>
            <a:off x="1964922" y="4129537"/>
            <a:ext cx="1376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prod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1BE1412-49F9-4983-B8F6-436D1DDF3522}"/>
              </a:ext>
            </a:extLst>
          </p:cNvPr>
          <p:cNvSpPr/>
          <p:nvPr/>
        </p:nvSpPr>
        <p:spPr>
          <a:xfrm>
            <a:off x="2496806" y="4580210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F4C30D-B708-4D54-BBC6-A18D19032A9F}"/>
              </a:ext>
            </a:extLst>
          </p:cNvPr>
          <p:cNvSpPr/>
          <p:nvPr/>
        </p:nvSpPr>
        <p:spPr>
          <a:xfrm>
            <a:off x="2657917" y="4836323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6FA156-9DD5-4239-B6C8-CBB343A32D68}"/>
              </a:ext>
            </a:extLst>
          </p:cNvPr>
          <p:cNvSpPr/>
          <p:nvPr/>
        </p:nvSpPr>
        <p:spPr>
          <a:xfrm>
            <a:off x="2664795" y="5123145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7AD0BB6-8796-4389-821C-EFC7534A1894}"/>
              </a:ext>
            </a:extLst>
          </p:cNvPr>
          <p:cNvSpPr/>
          <p:nvPr/>
        </p:nvSpPr>
        <p:spPr>
          <a:xfrm>
            <a:off x="2673590" y="5406145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BD07E8-40F2-45B1-B06E-2DFAF0EB5EC2}"/>
              </a:ext>
            </a:extLst>
          </p:cNvPr>
          <p:cNvSpPr/>
          <p:nvPr/>
        </p:nvSpPr>
        <p:spPr>
          <a:xfrm>
            <a:off x="2673590" y="5696865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66B189-5733-4EEE-95DC-160B9A007372}"/>
              </a:ext>
            </a:extLst>
          </p:cNvPr>
          <p:cNvSpPr/>
          <p:nvPr/>
        </p:nvSpPr>
        <p:spPr>
          <a:xfrm>
            <a:off x="2680442" y="5974813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B080A548-86EA-4C28-B298-1B76FF29F929}"/>
              </a:ext>
            </a:extLst>
          </p:cNvPr>
          <p:cNvCxnSpPr>
            <a:cxnSpLocks/>
          </p:cNvCxnSpPr>
          <p:nvPr/>
        </p:nvCxnSpPr>
        <p:spPr>
          <a:xfrm>
            <a:off x="3262988" y="501941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32E614EE-C23A-4AB6-AB24-3FDF874075B9}"/>
              </a:ext>
            </a:extLst>
          </p:cNvPr>
          <p:cNvCxnSpPr>
            <a:cxnSpLocks/>
          </p:cNvCxnSpPr>
          <p:nvPr/>
        </p:nvCxnSpPr>
        <p:spPr>
          <a:xfrm>
            <a:off x="3267745" y="529564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30964649-9F9F-496C-9F41-D453D109F869}"/>
              </a:ext>
            </a:extLst>
          </p:cNvPr>
          <p:cNvCxnSpPr>
            <a:cxnSpLocks/>
          </p:cNvCxnSpPr>
          <p:nvPr/>
        </p:nvCxnSpPr>
        <p:spPr>
          <a:xfrm>
            <a:off x="3272514" y="556547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9EB7D705-0ECD-43B7-8701-BA5D2DA762B2}"/>
              </a:ext>
            </a:extLst>
          </p:cNvPr>
          <p:cNvCxnSpPr>
            <a:cxnSpLocks/>
          </p:cNvCxnSpPr>
          <p:nvPr/>
        </p:nvCxnSpPr>
        <p:spPr>
          <a:xfrm>
            <a:off x="3282034" y="58512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ylindre 110">
            <a:extLst>
              <a:ext uri="{FF2B5EF4-FFF2-40B4-BE49-F238E27FC236}">
                <a16:creationId xmlns:a16="http://schemas.microsoft.com/office/drawing/2014/main" id="{95D68641-7BD5-4C54-9FDB-CEE1EA968D9E}"/>
              </a:ext>
            </a:extLst>
          </p:cNvPr>
          <p:cNvSpPr/>
          <p:nvPr/>
        </p:nvSpPr>
        <p:spPr>
          <a:xfrm>
            <a:off x="4071623" y="5671957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569F0339-49A0-4AB9-8B37-D308FE0A378A}"/>
              </a:ext>
            </a:extLst>
          </p:cNvPr>
          <p:cNvCxnSpPr>
            <a:endCxn id="111" idx="2"/>
          </p:cNvCxnSpPr>
          <p:nvPr/>
        </p:nvCxnSpPr>
        <p:spPr>
          <a:xfrm flipV="1">
            <a:off x="3870854" y="6059375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2" descr="Azure DevOps Pipelines: Multi-Stage Pipelines">
            <a:extLst>
              <a:ext uri="{FF2B5EF4-FFF2-40B4-BE49-F238E27FC236}">
                <a16:creationId xmlns:a16="http://schemas.microsoft.com/office/drawing/2014/main" id="{5FD6D3BA-FD6B-469B-BFFD-853F283A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70" y="3505110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5D434511-5BC7-40AB-96AB-DBBB0506E02F}"/>
              </a:ext>
            </a:extLst>
          </p:cNvPr>
          <p:cNvCxnSpPr>
            <a:cxnSpLocks/>
            <a:stCxn id="2056" idx="3"/>
            <a:endCxn id="115" idx="1"/>
          </p:cNvCxnSpPr>
          <p:nvPr/>
        </p:nvCxnSpPr>
        <p:spPr>
          <a:xfrm>
            <a:off x="2673590" y="3333323"/>
            <a:ext cx="402880" cy="427941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340ADAF-B438-4832-B366-8FE511E4EE3A}"/>
              </a:ext>
            </a:extLst>
          </p:cNvPr>
          <p:cNvCxnSpPr>
            <a:cxnSpLocks/>
            <a:stCxn id="115" idx="2"/>
            <a:endCxn id="87" idx="0"/>
          </p:cNvCxnSpPr>
          <p:nvPr/>
        </p:nvCxnSpPr>
        <p:spPr>
          <a:xfrm>
            <a:off x="3332624" y="4017418"/>
            <a:ext cx="1" cy="562792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80A9FF18-83B1-42FF-BD9B-42DF94E41DF9}"/>
              </a:ext>
            </a:extLst>
          </p:cNvPr>
          <p:cNvCxnSpPr>
            <a:cxnSpLocks/>
            <a:stCxn id="115" idx="3"/>
            <a:endCxn id="39" idx="1"/>
          </p:cNvCxnSpPr>
          <p:nvPr/>
        </p:nvCxnSpPr>
        <p:spPr>
          <a:xfrm flipV="1">
            <a:off x="3588778" y="3329230"/>
            <a:ext cx="2789212" cy="432034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EBC3CCE9-256E-43F4-AAF8-FA5B071B653F}"/>
              </a:ext>
            </a:extLst>
          </p:cNvPr>
          <p:cNvCxnSpPr>
            <a:cxnSpLocks/>
            <a:stCxn id="115" idx="2"/>
            <a:endCxn id="111" idx="1"/>
          </p:cNvCxnSpPr>
          <p:nvPr/>
        </p:nvCxnSpPr>
        <p:spPr>
          <a:xfrm>
            <a:off x="3332624" y="4017418"/>
            <a:ext cx="1064469" cy="1654539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phique 8">
            <a:extLst>
              <a:ext uri="{FF2B5EF4-FFF2-40B4-BE49-F238E27FC236}">
                <a16:creationId xmlns:a16="http://schemas.microsoft.com/office/drawing/2014/main" id="{B5CE5267-7CF5-7E47-84E6-D702314A0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71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1964922" y="324400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78660" y="3554662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2601A-A1A1-4F2F-9152-EB6E5CA88709}"/>
              </a:ext>
            </a:extLst>
          </p:cNvPr>
          <p:cNvSpPr/>
          <p:nvPr/>
        </p:nvSpPr>
        <p:spPr>
          <a:xfrm>
            <a:off x="9092827" y="1018972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" name="Picture 2" descr="OpenShift — Wikipédia">
            <a:extLst>
              <a:ext uri="{FF2B5EF4-FFF2-40B4-BE49-F238E27FC236}">
                <a16:creationId xmlns:a16="http://schemas.microsoft.com/office/drawing/2014/main" id="{0D07EB71-5FC3-407A-8C40-33A1DE3B9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1062750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1F3C727E-FD15-4871-86F2-7880DD9A5A09}"/>
              </a:ext>
            </a:extLst>
          </p:cNvPr>
          <p:cNvSpPr txBox="1"/>
          <p:nvPr/>
        </p:nvSpPr>
        <p:spPr>
          <a:xfrm>
            <a:off x="9443197" y="1035794"/>
            <a:ext cx="1403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dev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84BCBB4E-7A78-4D17-9A92-85EDC9D3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61" y="1901280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age 69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6C535F34-0110-4996-A724-654530F654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463"/>
          <a:stretch/>
        </p:blipFill>
        <p:spPr>
          <a:xfrm>
            <a:off x="6162592" y="797299"/>
            <a:ext cx="625853" cy="518437"/>
          </a:xfrm>
          <a:prstGeom prst="rect">
            <a:avLst/>
          </a:prstGeom>
        </p:spPr>
      </p:pic>
      <p:pic>
        <p:nvPicPr>
          <p:cNvPr id="307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E2DD8CC-BB1B-4FDD-A834-388C3CF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9BFCAAF-E143-45EA-96C3-52529506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1433870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C5931A0-CEF9-4867-9C31-3E0E4A2F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AE0DDE34-5722-4CEB-B8BA-7770E609EA6D}"/>
              </a:ext>
            </a:extLst>
          </p:cNvPr>
          <p:cNvSpPr txBox="1"/>
          <p:nvPr/>
        </p:nvSpPr>
        <p:spPr>
          <a:xfrm>
            <a:off x="9450034" y="173311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07F3CB-7A38-4CF0-9DC8-8609DF44AC50}"/>
              </a:ext>
            </a:extLst>
          </p:cNvPr>
          <p:cNvSpPr txBox="1"/>
          <p:nvPr/>
        </p:nvSpPr>
        <p:spPr>
          <a:xfrm>
            <a:off x="10052058" y="1732635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DEB7AB6-E132-476B-8B3F-34D824296FEE}"/>
              </a:ext>
            </a:extLst>
          </p:cNvPr>
          <p:cNvSpPr txBox="1"/>
          <p:nvPr/>
        </p:nvSpPr>
        <p:spPr>
          <a:xfrm>
            <a:off x="10394663" y="1732635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0D2AA67-E30D-4F88-B886-03D48D2CD9AC}"/>
              </a:ext>
            </a:extLst>
          </p:cNvPr>
          <p:cNvCxnSpPr>
            <a:cxnSpLocks/>
            <a:stCxn id="62" idx="1"/>
            <a:endCxn id="39" idx="3"/>
          </p:cNvCxnSpPr>
          <p:nvPr/>
        </p:nvCxnSpPr>
        <p:spPr>
          <a:xfrm flipH="1">
            <a:off x="7282865" y="1491496"/>
            <a:ext cx="1809962" cy="1837734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A2E732D-963A-4FAA-91EE-6189426105D9}"/>
              </a:ext>
            </a:extLst>
          </p:cNvPr>
          <p:cNvCxnSpPr>
            <a:cxnSpLocks/>
            <a:stCxn id="70" idx="2"/>
            <a:endCxn id="67" idx="0"/>
          </p:cNvCxnSpPr>
          <p:nvPr/>
        </p:nvCxnSpPr>
        <p:spPr>
          <a:xfrm>
            <a:off x="6475519" y="1315736"/>
            <a:ext cx="301839" cy="585544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166F8678-BA67-456B-8D6E-DFE47F679FE3}"/>
              </a:ext>
            </a:extLst>
          </p:cNvPr>
          <p:cNvCxnSpPr>
            <a:cxnSpLocks/>
            <a:stCxn id="62" idx="1"/>
            <a:endCxn id="67" idx="3"/>
          </p:cNvCxnSpPr>
          <p:nvPr/>
        </p:nvCxnSpPr>
        <p:spPr>
          <a:xfrm flipH="1">
            <a:off x="7264455" y="1491496"/>
            <a:ext cx="1828372" cy="613375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2" descr="Salah CHADLI">
            <a:extLst>
              <a:ext uri="{FF2B5EF4-FFF2-40B4-BE49-F238E27FC236}">
                <a16:creationId xmlns:a16="http://schemas.microsoft.com/office/drawing/2014/main" id="{74862FAB-3827-4BC3-97AF-59F67229E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6849696" y="784837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A1B32948-4880-4910-B70B-FE850425D0CD}"/>
              </a:ext>
            </a:extLst>
          </p:cNvPr>
          <p:cNvCxnSpPr>
            <a:cxnSpLocks/>
            <a:stCxn id="109" idx="2"/>
            <a:endCxn id="67" idx="0"/>
          </p:cNvCxnSpPr>
          <p:nvPr/>
        </p:nvCxnSpPr>
        <p:spPr>
          <a:xfrm flipH="1">
            <a:off x="6777358" y="1303274"/>
            <a:ext cx="385265" cy="598006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BFD7E3F-6E2D-4A93-AEAC-F109A06CCB62}"/>
              </a:ext>
            </a:extLst>
          </p:cNvPr>
          <p:cNvSpPr/>
          <p:nvPr/>
        </p:nvSpPr>
        <p:spPr>
          <a:xfrm>
            <a:off x="9092827" y="2204178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3" name="Picture 2" descr="OpenShift — Wikipédia">
            <a:extLst>
              <a:ext uri="{FF2B5EF4-FFF2-40B4-BE49-F238E27FC236}">
                <a16:creationId xmlns:a16="http://schemas.microsoft.com/office/drawing/2014/main" id="{8FD841AB-3407-442F-84F1-0E8D10A55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2247956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ZoneTexte 123">
            <a:extLst>
              <a:ext uri="{FF2B5EF4-FFF2-40B4-BE49-F238E27FC236}">
                <a16:creationId xmlns:a16="http://schemas.microsoft.com/office/drawing/2014/main" id="{DADD09F7-EBA2-4F32-9B1D-05A6E7524D47}"/>
              </a:ext>
            </a:extLst>
          </p:cNvPr>
          <p:cNvSpPr txBox="1"/>
          <p:nvPr/>
        </p:nvSpPr>
        <p:spPr>
          <a:xfrm>
            <a:off x="9443197" y="2221000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rec</a:t>
            </a:r>
            <a:endParaRPr lang="fr-FR" sz="1600" dirty="0">
              <a:solidFill>
                <a:srgbClr val="DB212E"/>
              </a:solidFill>
            </a:endParaRPr>
          </a:p>
        </p:txBody>
      </p:sp>
      <p:pic>
        <p:nvPicPr>
          <p:cNvPr id="12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2935B51C-8BD7-4D20-8072-098EABD7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F9097AB-42FF-4062-BE66-C6098EB8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2619076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712AFF66-B5FC-4F99-A7D6-CEF362C6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6ACC267C-4387-44DB-861A-26A294F8EF2E}"/>
              </a:ext>
            </a:extLst>
          </p:cNvPr>
          <p:cNvSpPr txBox="1"/>
          <p:nvPr/>
        </p:nvSpPr>
        <p:spPr>
          <a:xfrm>
            <a:off x="9450034" y="2907567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618DD696-E7C0-424F-8C3B-A95ACE051020}"/>
              </a:ext>
            </a:extLst>
          </p:cNvPr>
          <p:cNvSpPr txBox="1"/>
          <p:nvPr/>
        </p:nvSpPr>
        <p:spPr>
          <a:xfrm>
            <a:off x="10052058" y="291784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D88E2EA0-BCFD-43B0-A09F-3E448B585494}"/>
              </a:ext>
            </a:extLst>
          </p:cNvPr>
          <p:cNvSpPr txBox="1"/>
          <p:nvPr/>
        </p:nvSpPr>
        <p:spPr>
          <a:xfrm>
            <a:off x="10394663" y="291784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504CC2-A444-4320-8AC2-BECA20C96889}"/>
              </a:ext>
            </a:extLst>
          </p:cNvPr>
          <p:cNvSpPr/>
          <p:nvPr/>
        </p:nvSpPr>
        <p:spPr>
          <a:xfrm>
            <a:off x="9117412" y="3392211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2" name="Picture 2" descr="OpenShift — Wikipédia">
            <a:extLst>
              <a:ext uri="{FF2B5EF4-FFF2-40B4-BE49-F238E27FC236}">
                <a16:creationId xmlns:a16="http://schemas.microsoft.com/office/drawing/2014/main" id="{C0E4F4B0-4B9F-41A7-9E43-6A8C81BB4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3435989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ZoneTexte 132">
            <a:extLst>
              <a:ext uri="{FF2B5EF4-FFF2-40B4-BE49-F238E27FC236}">
                <a16:creationId xmlns:a16="http://schemas.microsoft.com/office/drawing/2014/main" id="{358C3FD6-C89A-479D-BA73-F70A9D979CAF}"/>
              </a:ext>
            </a:extLst>
          </p:cNvPr>
          <p:cNvSpPr txBox="1"/>
          <p:nvPr/>
        </p:nvSpPr>
        <p:spPr>
          <a:xfrm>
            <a:off x="9467782" y="3409033"/>
            <a:ext cx="1821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pre</a:t>
            </a:r>
            <a:r>
              <a:rPr lang="fr-FR" sz="1600" dirty="0">
                <a:solidFill>
                  <a:srgbClr val="DB212E"/>
                </a:solidFill>
              </a:rPr>
              <a:t>-prod</a:t>
            </a:r>
          </a:p>
        </p:txBody>
      </p:sp>
      <p:pic>
        <p:nvPicPr>
          <p:cNvPr id="13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A443C2BD-CD08-47C0-9506-87060BE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4A47E679-7598-4B69-87F6-CDF64E86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380710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F7EF8FBE-306F-4172-9F5A-6A9C3648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ZoneTexte 136">
            <a:extLst>
              <a:ext uri="{FF2B5EF4-FFF2-40B4-BE49-F238E27FC236}">
                <a16:creationId xmlns:a16="http://schemas.microsoft.com/office/drawing/2014/main" id="{922F2E2F-589C-4AA8-A348-93872C5AC831}"/>
              </a:ext>
            </a:extLst>
          </p:cNvPr>
          <p:cNvSpPr txBox="1"/>
          <p:nvPr/>
        </p:nvSpPr>
        <p:spPr>
          <a:xfrm>
            <a:off x="9474619" y="4106358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4E92AD28-2CCD-410F-9D4C-0F099288B473}"/>
              </a:ext>
            </a:extLst>
          </p:cNvPr>
          <p:cNvSpPr txBox="1"/>
          <p:nvPr/>
        </p:nvSpPr>
        <p:spPr>
          <a:xfrm>
            <a:off x="10076643" y="4105874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B5066EC8-0D79-45B0-B7FC-9C39EB6AB5AD}"/>
              </a:ext>
            </a:extLst>
          </p:cNvPr>
          <p:cNvSpPr txBox="1"/>
          <p:nvPr/>
        </p:nvSpPr>
        <p:spPr>
          <a:xfrm>
            <a:off x="10419248" y="4105874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F64E953-E769-4007-9076-A32A67D22A64}"/>
              </a:ext>
            </a:extLst>
          </p:cNvPr>
          <p:cNvSpPr/>
          <p:nvPr/>
        </p:nvSpPr>
        <p:spPr>
          <a:xfrm>
            <a:off x="9117412" y="4592987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1" name="Picture 2" descr="OpenShift — Wikipédia">
            <a:extLst>
              <a:ext uri="{FF2B5EF4-FFF2-40B4-BE49-F238E27FC236}">
                <a16:creationId xmlns:a16="http://schemas.microsoft.com/office/drawing/2014/main" id="{E4321ED0-F094-4451-924D-D2116B434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4636765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id="{C3B1FC99-179E-4DE3-9C64-6E289256F7EA}"/>
              </a:ext>
            </a:extLst>
          </p:cNvPr>
          <p:cNvSpPr txBox="1"/>
          <p:nvPr/>
        </p:nvSpPr>
        <p:spPr>
          <a:xfrm>
            <a:off x="9467782" y="4609809"/>
            <a:ext cx="148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prod</a:t>
            </a:r>
          </a:p>
        </p:txBody>
      </p:sp>
      <p:pic>
        <p:nvPicPr>
          <p:cNvPr id="14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65770948-480C-45FC-BFA5-B28C8EA9F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05F4C06-871E-45F5-9E38-B9FBDF144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500788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1C3ACCC-BBAF-42BA-90C1-339EAD97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ZoneTexte 145">
            <a:extLst>
              <a:ext uri="{FF2B5EF4-FFF2-40B4-BE49-F238E27FC236}">
                <a16:creationId xmlns:a16="http://schemas.microsoft.com/office/drawing/2014/main" id="{3A750CFC-725E-406E-B613-1F4C89783F38}"/>
              </a:ext>
            </a:extLst>
          </p:cNvPr>
          <p:cNvSpPr txBox="1"/>
          <p:nvPr/>
        </p:nvSpPr>
        <p:spPr>
          <a:xfrm>
            <a:off x="9474619" y="5307134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ED8B2EC2-A38E-4F01-B670-0EA6DC00C449}"/>
              </a:ext>
            </a:extLst>
          </p:cNvPr>
          <p:cNvSpPr txBox="1"/>
          <p:nvPr/>
        </p:nvSpPr>
        <p:spPr>
          <a:xfrm>
            <a:off x="10076643" y="5306650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D49D3597-3B16-4312-BEA8-4BBADD7AF7D2}"/>
              </a:ext>
            </a:extLst>
          </p:cNvPr>
          <p:cNvSpPr txBox="1"/>
          <p:nvPr/>
        </p:nvSpPr>
        <p:spPr>
          <a:xfrm>
            <a:off x="10419248" y="5306650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pic>
        <p:nvPicPr>
          <p:cNvPr id="84" name="Picture 4" descr="Azure Machine Learning">
            <a:extLst>
              <a:ext uri="{FF2B5EF4-FFF2-40B4-BE49-F238E27FC236}">
                <a16:creationId xmlns:a16="http://schemas.microsoft.com/office/drawing/2014/main" id="{9BFDA2D1-67E1-438B-A78A-43FA65FF5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4146853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B0A35BB-417F-489A-A273-31E9D0123AB7}"/>
              </a:ext>
            </a:extLst>
          </p:cNvPr>
          <p:cNvSpPr/>
          <p:nvPr/>
        </p:nvSpPr>
        <p:spPr>
          <a:xfrm>
            <a:off x="1582647" y="4086328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571EBCD3-A1EE-4410-A5B9-05D8D7B9CDFB}"/>
              </a:ext>
            </a:extLst>
          </p:cNvPr>
          <p:cNvSpPr txBox="1"/>
          <p:nvPr/>
        </p:nvSpPr>
        <p:spPr>
          <a:xfrm>
            <a:off x="1964922" y="4129537"/>
            <a:ext cx="1376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prod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1BE1412-49F9-4983-B8F6-436D1DDF3522}"/>
              </a:ext>
            </a:extLst>
          </p:cNvPr>
          <p:cNvSpPr/>
          <p:nvPr/>
        </p:nvSpPr>
        <p:spPr>
          <a:xfrm>
            <a:off x="2496806" y="4580210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F4C30D-B708-4D54-BBC6-A18D19032A9F}"/>
              </a:ext>
            </a:extLst>
          </p:cNvPr>
          <p:cNvSpPr/>
          <p:nvPr/>
        </p:nvSpPr>
        <p:spPr>
          <a:xfrm>
            <a:off x="2657917" y="4836323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6FA156-9DD5-4239-B6C8-CBB343A32D68}"/>
              </a:ext>
            </a:extLst>
          </p:cNvPr>
          <p:cNvSpPr/>
          <p:nvPr/>
        </p:nvSpPr>
        <p:spPr>
          <a:xfrm>
            <a:off x="2664795" y="5123145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7AD0BB6-8796-4389-821C-EFC7534A1894}"/>
              </a:ext>
            </a:extLst>
          </p:cNvPr>
          <p:cNvSpPr/>
          <p:nvPr/>
        </p:nvSpPr>
        <p:spPr>
          <a:xfrm>
            <a:off x="2673590" y="5406145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BD07E8-40F2-45B1-B06E-2DFAF0EB5EC2}"/>
              </a:ext>
            </a:extLst>
          </p:cNvPr>
          <p:cNvSpPr/>
          <p:nvPr/>
        </p:nvSpPr>
        <p:spPr>
          <a:xfrm>
            <a:off x="2673590" y="5696865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66B189-5733-4EEE-95DC-160B9A007372}"/>
              </a:ext>
            </a:extLst>
          </p:cNvPr>
          <p:cNvSpPr/>
          <p:nvPr/>
        </p:nvSpPr>
        <p:spPr>
          <a:xfrm>
            <a:off x="2680442" y="5974813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B080A548-86EA-4C28-B298-1B76FF29F929}"/>
              </a:ext>
            </a:extLst>
          </p:cNvPr>
          <p:cNvCxnSpPr>
            <a:cxnSpLocks/>
          </p:cNvCxnSpPr>
          <p:nvPr/>
        </p:nvCxnSpPr>
        <p:spPr>
          <a:xfrm>
            <a:off x="3262988" y="501941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32E614EE-C23A-4AB6-AB24-3FDF874075B9}"/>
              </a:ext>
            </a:extLst>
          </p:cNvPr>
          <p:cNvCxnSpPr>
            <a:cxnSpLocks/>
          </p:cNvCxnSpPr>
          <p:nvPr/>
        </p:nvCxnSpPr>
        <p:spPr>
          <a:xfrm>
            <a:off x="3267745" y="529564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30964649-9F9F-496C-9F41-D453D109F869}"/>
              </a:ext>
            </a:extLst>
          </p:cNvPr>
          <p:cNvCxnSpPr>
            <a:cxnSpLocks/>
          </p:cNvCxnSpPr>
          <p:nvPr/>
        </p:nvCxnSpPr>
        <p:spPr>
          <a:xfrm>
            <a:off x="3272514" y="556547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9EB7D705-0ECD-43B7-8701-BA5D2DA762B2}"/>
              </a:ext>
            </a:extLst>
          </p:cNvPr>
          <p:cNvCxnSpPr>
            <a:cxnSpLocks/>
          </p:cNvCxnSpPr>
          <p:nvPr/>
        </p:nvCxnSpPr>
        <p:spPr>
          <a:xfrm>
            <a:off x="3282034" y="58512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ylindre 110">
            <a:extLst>
              <a:ext uri="{FF2B5EF4-FFF2-40B4-BE49-F238E27FC236}">
                <a16:creationId xmlns:a16="http://schemas.microsoft.com/office/drawing/2014/main" id="{95D68641-7BD5-4C54-9FDB-CEE1EA968D9E}"/>
              </a:ext>
            </a:extLst>
          </p:cNvPr>
          <p:cNvSpPr/>
          <p:nvPr/>
        </p:nvSpPr>
        <p:spPr>
          <a:xfrm>
            <a:off x="4071623" y="5671957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569F0339-49A0-4AB9-8B37-D308FE0A378A}"/>
              </a:ext>
            </a:extLst>
          </p:cNvPr>
          <p:cNvCxnSpPr>
            <a:endCxn id="111" idx="2"/>
          </p:cNvCxnSpPr>
          <p:nvPr/>
        </p:nvCxnSpPr>
        <p:spPr>
          <a:xfrm flipV="1">
            <a:off x="3870854" y="6059375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2" descr="Azure DevOps Pipelines: Multi-Stage Pipelines">
            <a:extLst>
              <a:ext uri="{FF2B5EF4-FFF2-40B4-BE49-F238E27FC236}">
                <a16:creationId xmlns:a16="http://schemas.microsoft.com/office/drawing/2014/main" id="{5FD6D3BA-FD6B-469B-BFFD-853F283A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70" y="3505110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5D434511-5BC7-40AB-96AB-DBBB0506E02F}"/>
              </a:ext>
            </a:extLst>
          </p:cNvPr>
          <p:cNvCxnSpPr>
            <a:cxnSpLocks/>
            <a:stCxn id="2056" idx="3"/>
            <a:endCxn id="115" idx="1"/>
          </p:cNvCxnSpPr>
          <p:nvPr/>
        </p:nvCxnSpPr>
        <p:spPr>
          <a:xfrm>
            <a:off x="2673590" y="3333323"/>
            <a:ext cx="402880" cy="427941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340ADAF-B438-4832-B366-8FE511E4EE3A}"/>
              </a:ext>
            </a:extLst>
          </p:cNvPr>
          <p:cNvCxnSpPr>
            <a:cxnSpLocks/>
            <a:stCxn id="115" idx="2"/>
            <a:endCxn id="87" idx="0"/>
          </p:cNvCxnSpPr>
          <p:nvPr/>
        </p:nvCxnSpPr>
        <p:spPr>
          <a:xfrm>
            <a:off x="3332624" y="4017418"/>
            <a:ext cx="1" cy="562792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80A9FF18-83B1-42FF-BD9B-42DF94E41DF9}"/>
              </a:ext>
            </a:extLst>
          </p:cNvPr>
          <p:cNvCxnSpPr>
            <a:cxnSpLocks/>
            <a:stCxn id="115" idx="3"/>
            <a:endCxn id="39" idx="1"/>
          </p:cNvCxnSpPr>
          <p:nvPr/>
        </p:nvCxnSpPr>
        <p:spPr>
          <a:xfrm flipV="1">
            <a:off x="3588778" y="3329230"/>
            <a:ext cx="2789212" cy="432034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EBC3CCE9-256E-43F4-AAF8-FA5B071B653F}"/>
              </a:ext>
            </a:extLst>
          </p:cNvPr>
          <p:cNvCxnSpPr>
            <a:cxnSpLocks/>
            <a:stCxn id="115" idx="2"/>
            <a:endCxn id="111" idx="1"/>
          </p:cNvCxnSpPr>
          <p:nvPr/>
        </p:nvCxnSpPr>
        <p:spPr>
          <a:xfrm>
            <a:off x="3332624" y="4017418"/>
            <a:ext cx="1064469" cy="1654539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que 8">
            <a:extLst>
              <a:ext uri="{FF2B5EF4-FFF2-40B4-BE49-F238E27FC236}">
                <a16:creationId xmlns:a16="http://schemas.microsoft.com/office/drawing/2014/main" id="{D8138FEA-A8BE-584C-B044-3E52D0AC4F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64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1964922" y="324400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78660" y="3554662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2601A-A1A1-4F2F-9152-EB6E5CA88709}"/>
              </a:ext>
            </a:extLst>
          </p:cNvPr>
          <p:cNvSpPr/>
          <p:nvPr/>
        </p:nvSpPr>
        <p:spPr>
          <a:xfrm>
            <a:off x="9092827" y="1018972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" name="Picture 2" descr="OpenShift — Wikipédia">
            <a:extLst>
              <a:ext uri="{FF2B5EF4-FFF2-40B4-BE49-F238E27FC236}">
                <a16:creationId xmlns:a16="http://schemas.microsoft.com/office/drawing/2014/main" id="{0D07EB71-5FC3-407A-8C40-33A1DE3B9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1062750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1F3C727E-FD15-4871-86F2-7880DD9A5A09}"/>
              </a:ext>
            </a:extLst>
          </p:cNvPr>
          <p:cNvSpPr txBox="1"/>
          <p:nvPr/>
        </p:nvSpPr>
        <p:spPr>
          <a:xfrm>
            <a:off x="9443197" y="1035794"/>
            <a:ext cx="1403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dev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84BCBB4E-7A78-4D17-9A92-85EDC9D3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61" y="1901280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age 69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6C535F34-0110-4996-A724-654530F654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463"/>
          <a:stretch/>
        </p:blipFill>
        <p:spPr>
          <a:xfrm>
            <a:off x="6162592" y="797299"/>
            <a:ext cx="625853" cy="518437"/>
          </a:xfrm>
          <a:prstGeom prst="rect">
            <a:avLst/>
          </a:prstGeom>
        </p:spPr>
      </p:pic>
      <p:pic>
        <p:nvPicPr>
          <p:cNvPr id="307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E2DD8CC-BB1B-4FDD-A834-388C3CF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9BFCAAF-E143-45EA-96C3-52529506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1433870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C5931A0-CEF9-4867-9C31-3E0E4A2F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AE0DDE34-5722-4CEB-B8BA-7770E609EA6D}"/>
              </a:ext>
            </a:extLst>
          </p:cNvPr>
          <p:cNvSpPr txBox="1"/>
          <p:nvPr/>
        </p:nvSpPr>
        <p:spPr>
          <a:xfrm>
            <a:off x="9450034" y="173311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07F3CB-7A38-4CF0-9DC8-8609DF44AC50}"/>
              </a:ext>
            </a:extLst>
          </p:cNvPr>
          <p:cNvSpPr txBox="1"/>
          <p:nvPr/>
        </p:nvSpPr>
        <p:spPr>
          <a:xfrm>
            <a:off x="10052058" y="1732635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DEB7AB6-E132-476B-8B3F-34D824296FEE}"/>
              </a:ext>
            </a:extLst>
          </p:cNvPr>
          <p:cNvSpPr txBox="1"/>
          <p:nvPr/>
        </p:nvSpPr>
        <p:spPr>
          <a:xfrm>
            <a:off x="10394663" y="1732635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0D2AA67-E30D-4F88-B886-03D48D2CD9AC}"/>
              </a:ext>
            </a:extLst>
          </p:cNvPr>
          <p:cNvCxnSpPr>
            <a:cxnSpLocks/>
            <a:stCxn id="121" idx="1"/>
            <a:endCxn id="39" idx="3"/>
          </p:cNvCxnSpPr>
          <p:nvPr/>
        </p:nvCxnSpPr>
        <p:spPr>
          <a:xfrm flipH="1">
            <a:off x="7282865" y="2676702"/>
            <a:ext cx="1809962" cy="652528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A2E732D-963A-4FAA-91EE-6189426105D9}"/>
              </a:ext>
            </a:extLst>
          </p:cNvPr>
          <p:cNvCxnSpPr>
            <a:cxnSpLocks/>
            <a:stCxn id="70" idx="2"/>
            <a:endCxn id="67" idx="0"/>
          </p:cNvCxnSpPr>
          <p:nvPr/>
        </p:nvCxnSpPr>
        <p:spPr>
          <a:xfrm>
            <a:off x="6475519" y="1315736"/>
            <a:ext cx="301839" cy="585544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166F8678-BA67-456B-8D6E-DFE47F679FE3}"/>
              </a:ext>
            </a:extLst>
          </p:cNvPr>
          <p:cNvCxnSpPr>
            <a:cxnSpLocks/>
            <a:stCxn id="121" idx="1"/>
            <a:endCxn id="67" idx="3"/>
          </p:cNvCxnSpPr>
          <p:nvPr/>
        </p:nvCxnSpPr>
        <p:spPr>
          <a:xfrm flipH="1" flipV="1">
            <a:off x="7264455" y="2104871"/>
            <a:ext cx="1828372" cy="571831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2" descr="Salah CHADLI">
            <a:extLst>
              <a:ext uri="{FF2B5EF4-FFF2-40B4-BE49-F238E27FC236}">
                <a16:creationId xmlns:a16="http://schemas.microsoft.com/office/drawing/2014/main" id="{74862FAB-3827-4BC3-97AF-59F67229E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6849696" y="784837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A1B32948-4880-4910-B70B-FE850425D0CD}"/>
              </a:ext>
            </a:extLst>
          </p:cNvPr>
          <p:cNvCxnSpPr>
            <a:cxnSpLocks/>
            <a:stCxn id="109" idx="2"/>
            <a:endCxn id="67" idx="0"/>
          </p:cNvCxnSpPr>
          <p:nvPr/>
        </p:nvCxnSpPr>
        <p:spPr>
          <a:xfrm flipH="1">
            <a:off x="6777358" y="1303274"/>
            <a:ext cx="385265" cy="598006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BFD7E3F-6E2D-4A93-AEAC-F109A06CCB62}"/>
              </a:ext>
            </a:extLst>
          </p:cNvPr>
          <p:cNvSpPr/>
          <p:nvPr/>
        </p:nvSpPr>
        <p:spPr>
          <a:xfrm>
            <a:off x="9092827" y="2204178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3" name="Picture 2" descr="OpenShift — Wikipédia">
            <a:extLst>
              <a:ext uri="{FF2B5EF4-FFF2-40B4-BE49-F238E27FC236}">
                <a16:creationId xmlns:a16="http://schemas.microsoft.com/office/drawing/2014/main" id="{8FD841AB-3407-442F-84F1-0E8D10A55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2247956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ZoneTexte 123">
            <a:extLst>
              <a:ext uri="{FF2B5EF4-FFF2-40B4-BE49-F238E27FC236}">
                <a16:creationId xmlns:a16="http://schemas.microsoft.com/office/drawing/2014/main" id="{DADD09F7-EBA2-4F32-9B1D-05A6E7524D47}"/>
              </a:ext>
            </a:extLst>
          </p:cNvPr>
          <p:cNvSpPr txBox="1"/>
          <p:nvPr/>
        </p:nvSpPr>
        <p:spPr>
          <a:xfrm>
            <a:off x="9443197" y="2221000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rec</a:t>
            </a:r>
            <a:endParaRPr lang="fr-FR" sz="1600" dirty="0">
              <a:solidFill>
                <a:srgbClr val="DB212E"/>
              </a:solidFill>
            </a:endParaRPr>
          </a:p>
        </p:txBody>
      </p:sp>
      <p:pic>
        <p:nvPicPr>
          <p:cNvPr id="12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2935B51C-8BD7-4D20-8072-098EABD7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F9097AB-42FF-4062-BE66-C6098EB8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2619076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712AFF66-B5FC-4F99-A7D6-CEF362C6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6ACC267C-4387-44DB-861A-26A294F8EF2E}"/>
              </a:ext>
            </a:extLst>
          </p:cNvPr>
          <p:cNvSpPr txBox="1"/>
          <p:nvPr/>
        </p:nvSpPr>
        <p:spPr>
          <a:xfrm>
            <a:off x="9450034" y="2907567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618DD696-E7C0-424F-8C3B-A95ACE051020}"/>
              </a:ext>
            </a:extLst>
          </p:cNvPr>
          <p:cNvSpPr txBox="1"/>
          <p:nvPr/>
        </p:nvSpPr>
        <p:spPr>
          <a:xfrm>
            <a:off x="10052058" y="291784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D88E2EA0-BCFD-43B0-A09F-3E448B585494}"/>
              </a:ext>
            </a:extLst>
          </p:cNvPr>
          <p:cNvSpPr txBox="1"/>
          <p:nvPr/>
        </p:nvSpPr>
        <p:spPr>
          <a:xfrm>
            <a:off x="10394663" y="291784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504CC2-A444-4320-8AC2-BECA20C96889}"/>
              </a:ext>
            </a:extLst>
          </p:cNvPr>
          <p:cNvSpPr/>
          <p:nvPr/>
        </p:nvSpPr>
        <p:spPr>
          <a:xfrm>
            <a:off x="9117412" y="3392211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2" name="Picture 2" descr="OpenShift — Wikipédia">
            <a:extLst>
              <a:ext uri="{FF2B5EF4-FFF2-40B4-BE49-F238E27FC236}">
                <a16:creationId xmlns:a16="http://schemas.microsoft.com/office/drawing/2014/main" id="{C0E4F4B0-4B9F-41A7-9E43-6A8C81BB4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3435989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ZoneTexte 132">
            <a:extLst>
              <a:ext uri="{FF2B5EF4-FFF2-40B4-BE49-F238E27FC236}">
                <a16:creationId xmlns:a16="http://schemas.microsoft.com/office/drawing/2014/main" id="{358C3FD6-C89A-479D-BA73-F70A9D979CAF}"/>
              </a:ext>
            </a:extLst>
          </p:cNvPr>
          <p:cNvSpPr txBox="1"/>
          <p:nvPr/>
        </p:nvSpPr>
        <p:spPr>
          <a:xfrm>
            <a:off x="9467782" y="3409033"/>
            <a:ext cx="1821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pre</a:t>
            </a:r>
            <a:r>
              <a:rPr lang="fr-FR" sz="1600" dirty="0">
                <a:solidFill>
                  <a:srgbClr val="DB212E"/>
                </a:solidFill>
              </a:rPr>
              <a:t>-prod</a:t>
            </a:r>
          </a:p>
        </p:txBody>
      </p:sp>
      <p:pic>
        <p:nvPicPr>
          <p:cNvPr id="13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A443C2BD-CD08-47C0-9506-87060BE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4A47E679-7598-4B69-87F6-CDF64E86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380710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F7EF8FBE-306F-4172-9F5A-6A9C3648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ZoneTexte 136">
            <a:extLst>
              <a:ext uri="{FF2B5EF4-FFF2-40B4-BE49-F238E27FC236}">
                <a16:creationId xmlns:a16="http://schemas.microsoft.com/office/drawing/2014/main" id="{922F2E2F-589C-4AA8-A348-93872C5AC831}"/>
              </a:ext>
            </a:extLst>
          </p:cNvPr>
          <p:cNvSpPr txBox="1"/>
          <p:nvPr/>
        </p:nvSpPr>
        <p:spPr>
          <a:xfrm>
            <a:off x="9474619" y="4106358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4E92AD28-2CCD-410F-9D4C-0F099288B473}"/>
              </a:ext>
            </a:extLst>
          </p:cNvPr>
          <p:cNvSpPr txBox="1"/>
          <p:nvPr/>
        </p:nvSpPr>
        <p:spPr>
          <a:xfrm>
            <a:off x="10076643" y="4105874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B5066EC8-0D79-45B0-B7FC-9C39EB6AB5AD}"/>
              </a:ext>
            </a:extLst>
          </p:cNvPr>
          <p:cNvSpPr txBox="1"/>
          <p:nvPr/>
        </p:nvSpPr>
        <p:spPr>
          <a:xfrm>
            <a:off x="10419248" y="4105874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F64E953-E769-4007-9076-A32A67D22A64}"/>
              </a:ext>
            </a:extLst>
          </p:cNvPr>
          <p:cNvSpPr/>
          <p:nvPr/>
        </p:nvSpPr>
        <p:spPr>
          <a:xfrm>
            <a:off x="9117412" y="4592987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1" name="Picture 2" descr="OpenShift — Wikipédia">
            <a:extLst>
              <a:ext uri="{FF2B5EF4-FFF2-40B4-BE49-F238E27FC236}">
                <a16:creationId xmlns:a16="http://schemas.microsoft.com/office/drawing/2014/main" id="{E4321ED0-F094-4451-924D-D2116B434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4636765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id="{C3B1FC99-179E-4DE3-9C64-6E289256F7EA}"/>
              </a:ext>
            </a:extLst>
          </p:cNvPr>
          <p:cNvSpPr txBox="1"/>
          <p:nvPr/>
        </p:nvSpPr>
        <p:spPr>
          <a:xfrm>
            <a:off x="9467782" y="4609809"/>
            <a:ext cx="148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prod</a:t>
            </a:r>
          </a:p>
        </p:txBody>
      </p:sp>
      <p:pic>
        <p:nvPicPr>
          <p:cNvPr id="14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65770948-480C-45FC-BFA5-B28C8EA9F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05F4C06-871E-45F5-9E38-B9FBDF144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500788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1C3ACCC-BBAF-42BA-90C1-339EAD97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ZoneTexte 145">
            <a:extLst>
              <a:ext uri="{FF2B5EF4-FFF2-40B4-BE49-F238E27FC236}">
                <a16:creationId xmlns:a16="http://schemas.microsoft.com/office/drawing/2014/main" id="{3A750CFC-725E-406E-B613-1F4C89783F38}"/>
              </a:ext>
            </a:extLst>
          </p:cNvPr>
          <p:cNvSpPr txBox="1"/>
          <p:nvPr/>
        </p:nvSpPr>
        <p:spPr>
          <a:xfrm>
            <a:off x="9474619" y="5307134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ED8B2EC2-A38E-4F01-B670-0EA6DC00C449}"/>
              </a:ext>
            </a:extLst>
          </p:cNvPr>
          <p:cNvSpPr txBox="1"/>
          <p:nvPr/>
        </p:nvSpPr>
        <p:spPr>
          <a:xfrm>
            <a:off x="10076643" y="5306650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D49D3597-3B16-4312-BEA8-4BBADD7AF7D2}"/>
              </a:ext>
            </a:extLst>
          </p:cNvPr>
          <p:cNvSpPr txBox="1"/>
          <p:nvPr/>
        </p:nvSpPr>
        <p:spPr>
          <a:xfrm>
            <a:off x="10419248" y="5306650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pic>
        <p:nvPicPr>
          <p:cNvPr id="84" name="Picture 4" descr="Azure Machine Learning">
            <a:extLst>
              <a:ext uri="{FF2B5EF4-FFF2-40B4-BE49-F238E27FC236}">
                <a16:creationId xmlns:a16="http://schemas.microsoft.com/office/drawing/2014/main" id="{9BFDA2D1-67E1-438B-A78A-43FA65FF5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4146853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B0A35BB-417F-489A-A273-31E9D0123AB7}"/>
              </a:ext>
            </a:extLst>
          </p:cNvPr>
          <p:cNvSpPr/>
          <p:nvPr/>
        </p:nvSpPr>
        <p:spPr>
          <a:xfrm>
            <a:off x="1582647" y="4086328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571EBCD3-A1EE-4410-A5B9-05D8D7B9CDFB}"/>
              </a:ext>
            </a:extLst>
          </p:cNvPr>
          <p:cNvSpPr txBox="1"/>
          <p:nvPr/>
        </p:nvSpPr>
        <p:spPr>
          <a:xfrm>
            <a:off x="1964922" y="4129537"/>
            <a:ext cx="1376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prod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1BE1412-49F9-4983-B8F6-436D1DDF3522}"/>
              </a:ext>
            </a:extLst>
          </p:cNvPr>
          <p:cNvSpPr/>
          <p:nvPr/>
        </p:nvSpPr>
        <p:spPr>
          <a:xfrm>
            <a:off x="2496806" y="4580210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F4C30D-B708-4D54-BBC6-A18D19032A9F}"/>
              </a:ext>
            </a:extLst>
          </p:cNvPr>
          <p:cNvSpPr/>
          <p:nvPr/>
        </p:nvSpPr>
        <p:spPr>
          <a:xfrm>
            <a:off x="2657917" y="4836323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6FA156-9DD5-4239-B6C8-CBB343A32D68}"/>
              </a:ext>
            </a:extLst>
          </p:cNvPr>
          <p:cNvSpPr/>
          <p:nvPr/>
        </p:nvSpPr>
        <p:spPr>
          <a:xfrm>
            <a:off x="2664795" y="5123145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7AD0BB6-8796-4389-821C-EFC7534A1894}"/>
              </a:ext>
            </a:extLst>
          </p:cNvPr>
          <p:cNvSpPr/>
          <p:nvPr/>
        </p:nvSpPr>
        <p:spPr>
          <a:xfrm>
            <a:off x="2673590" y="5406145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BD07E8-40F2-45B1-B06E-2DFAF0EB5EC2}"/>
              </a:ext>
            </a:extLst>
          </p:cNvPr>
          <p:cNvSpPr/>
          <p:nvPr/>
        </p:nvSpPr>
        <p:spPr>
          <a:xfrm>
            <a:off x="2673590" y="5696865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66B189-5733-4EEE-95DC-160B9A007372}"/>
              </a:ext>
            </a:extLst>
          </p:cNvPr>
          <p:cNvSpPr/>
          <p:nvPr/>
        </p:nvSpPr>
        <p:spPr>
          <a:xfrm>
            <a:off x="2680442" y="5974813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B080A548-86EA-4C28-B298-1B76FF29F929}"/>
              </a:ext>
            </a:extLst>
          </p:cNvPr>
          <p:cNvCxnSpPr>
            <a:cxnSpLocks/>
          </p:cNvCxnSpPr>
          <p:nvPr/>
        </p:nvCxnSpPr>
        <p:spPr>
          <a:xfrm>
            <a:off x="3262988" y="501941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32E614EE-C23A-4AB6-AB24-3FDF874075B9}"/>
              </a:ext>
            </a:extLst>
          </p:cNvPr>
          <p:cNvCxnSpPr>
            <a:cxnSpLocks/>
          </p:cNvCxnSpPr>
          <p:nvPr/>
        </p:nvCxnSpPr>
        <p:spPr>
          <a:xfrm>
            <a:off x="3267745" y="529564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30964649-9F9F-496C-9F41-D453D109F869}"/>
              </a:ext>
            </a:extLst>
          </p:cNvPr>
          <p:cNvCxnSpPr>
            <a:cxnSpLocks/>
          </p:cNvCxnSpPr>
          <p:nvPr/>
        </p:nvCxnSpPr>
        <p:spPr>
          <a:xfrm>
            <a:off x="3272514" y="556547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9EB7D705-0ECD-43B7-8701-BA5D2DA762B2}"/>
              </a:ext>
            </a:extLst>
          </p:cNvPr>
          <p:cNvCxnSpPr>
            <a:cxnSpLocks/>
          </p:cNvCxnSpPr>
          <p:nvPr/>
        </p:nvCxnSpPr>
        <p:spPr>
          <a:xfrm>
            <a:off x="3282034" y="58512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ylindre 110">
            <a:extLst>
              <a:ext uri="{FF2B5EF4-FFF2-40B4-BE49-F238E27FC236}">
                <a16:creationId xmlns:a16="http://schemas.microsoft.com/office/drawing/2014/main" id="{95D68641-7BD5-4C54-9FDB-CEE1EA968D9E}"/>
              </a:ext>
            </a:extLst>
          </p:cNvPr>
          <p:cNvSpPr/>
          <p:nvPr/>
        </p:nvSpPr>
        <p:spPr>
          <a:xfrm>
            <a:off x="4071623" y="5671957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569F0339-49A0-4AB9-8B37-D308FE0A378A}"/>
              </a:ext>
            </a:extLst>
          </p:cNvPr>
          <p:cNvCxnSpPr>
            <a:endCxn id="111" idx="2"/>
          </p:cNvCxnSpPr>
          <p:nvPr/>
        </p:nvCxnSpPr>
        <p:spPr>
          <a:xfrm flipV="1">
            <a:off x="3870854" y="6059375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2" descr="Azure DevOps Pipelines: Multi-Stage Pipelines">
            <a:extLst>
              <a:ext uri="{FF2B5EF4-FFF2-40B4-BE49-F238E27FC236}">
                <a16:creationId xmlns:a16="http://schemas.microsoft.com/office/drawing/2014/main" id="{5FD6D3BA-FD6B-469B-BFFD-853F283A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70" y="3505110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5D434511-5BC7-40AB-96AB-DBBB0506E02F}"/>
              </a:ext>
            </a:extLst>
          </p:cNvPr>
          <p:cNvCxnSpPr>
            <a:cxnSpLocks/>
            <a:stCxn id="2056" idx="3"/>
            <a:endCxn id="115" idx="1"/>
          </p:cNvCxnSpPr>
          <p:nvPr/>
        </p:nvCxnSpPr>
        <p:spPr>
          <a:xfrm>
            <a:off x="2673590" y="3333323"/>
            <a:ext cx="402880" cy="427941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340ADAF-B438-4832-B366-8FE511E4EE3A}"/>
              </a:ext>
            </a:extLst>
          </p:cNvPr>
          <p:cNvCxnSpPr>
            <a:cxnSpLocks/>
            <a:stCxn id="115" idx="2"/>
            <a:endCxn id="87" idx="0"/>
          </p:cNvCxnSpPr>
          <p:nvPr/>
        </p:nvCxnSpPr>
        <p:spPr>
          <a:xfrm>
            <a:off x="3332624" y="4017418"/>
            <a:ext cx="1" cy="562792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80A9FF18-83B1-42FF-BD9B-42DF94E41DF9}"/>
              </a:ext>
            </a:extLst>
          </p:cNvPr>
          <p:cNvCxnSpPr>
            <a:cxnSpLocks/>
            <a:stCxn id="115" idx="3"/>
            <a:endCxn id="39" idx="1"/>
          </p:cNvCxnSpPr>
          <p:nvPr/>
        </p:nvCxnSpPr>
        <p:spPr>
          <a:xfrm flipV="1">
            <a:off x="3588778" y="3329230"/>
            <a:ext cx="2789212" cy="432034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EBC3CCE9-256E-43F4-AAF8-FA5B071B653F}"/>
              </a:ext>
            </a:extLst>
          </p:cNvPr>
          <p:cNvCxnSpPr>
            <a:cxnSpLocks/>
            <a:stCxn id="115" idx="2"/>
            <a:endCxn id="111" idx="1"/>
          </p:cNvCxnSpPr>
          <p:nvPr/>
        </p:nvCxnSpPr>
        <p:spPr>
          <a:xfrm>
            <a:off x="3332624" y="4017418"/>
            <a:ext cx="1064469" cy="1654539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que 8">
            <a:extLst>
              <a:ext uri="{FF2B5EF4-FFF2-40B4-BE49-F238E27FC236}">
                <a16:creationId xmlns:a16="http://schemas.microsoft.com/office/drawing/2014/main" id="{22432969-F9C6-2D4B-92C4-3036E55B7E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73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1964922" y="324400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78660" y="3554662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2601A-A1A1-4F2F-9152-EB6E5CA88709}"/>
              </a:ext>
            </a:extLst>
          </p:cNvPr>
          <p:cNvSpPr/>
          <p:nvPr/>
        </p:nvSpPr>
        <p:spPr>
          <a:xfrm>
            <a:off x="9092827" y="1018972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" name="Picture 2" descr="OpenShift — Wikipédia">
            <a:extLst>
              <a:ext uri="{FF2B5EF4-FFF2-40B4-BE49-F238E27FC236}">
                <a16:creationId xmlns:a16="http://schemas.microsoft.com/office/drawing/2014/main" id="{0D07EB71-5FC3-407A-8C40-33A1DE3B9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1062750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1F3C727E-FD15-4871-86F2-7880DD9A5A09}"/>
              </a:ext>
            </a:extLst>
          </p:cNvPr>
          <p:cNvSpPr txBox="1"/>
          <p:nvPr/>
        </p:nvSpPr>
        <p:spPr>
          <a:xfrm>
            <a:off x="9443197" y="1035794"/>
            <a:ext cx="1403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dev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84BCBB4E-7A78-4D17-9A92-85EDC9D3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61" y="1901280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E2DD8CC-BB1B-4FDD-A834-388C3CF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9BFCAAF-E143-45EA-96C3-52529506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1433870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C5931A0-CEF9-4867-9C31-3E0E4A2F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AE0DDE34-5722-4CEB-B8BA-7770E609EA6D}"/>
              </a:ext>
            </a:extLst>
          </p:cNvPr>
          <p:cNvSpPr txBox="1"/>
          <p:nvPr/>
        </p:nvSpPr>
        <p:spPr>
          <a:xfrm>
            <a:off x="9450034" y="173311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07F3CB-7A38-4CF0-9DC8-8609DF44AC50}"/>
              </a:ext>
            </a:extLst>
          </p:cNvPr>
          <p:cNvSpPr txBox="1"/>
          <p:nvPr/>
        </p:nvSpPr>
        <p:spPr>
          <a:xfrm>
            <a:off x="10052058" y="1732635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DEB7AB6-E132-476B-8B3F-34D824296FEE}"/>
              </a:ext>
            </a:extLst>
          </p:cNvPr>
          <p:cNvSpPr txBox="1"/>
          <p:nvPr/>
        </p:nvSpPr>
        <p:spPr>
          <a:xfrm>
            <a:off x="10394663" y="1732635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0D2AA67-E30D-4F88-B886-03D48D2CD9AC}"/>
              </a:ext>
            </a:extLst>
          </p:cNvPr>
          <p:cNvCxnSpPr>
            <a:cxnSpLocks/>
            <a:stCxn id="131" idx="1"/>
            <a:endCxn id="39" idx="3"/>
          </p:cNvCxnSpPr>
          <p:nvPr/>
        </p:nvCxnSpPr>
        <p:spPr>
          <a:xfrm flipH="1" flipV="1">
            <a:off x="7282865" y="3329230"/>
            <a:ext cx="1834547" cy="535505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A2E732D-963A-4FAA-91EE-6189426105D9}"/>
              </a:ext>
            </a:extLst>
          </p:cNvPr>
          <p:cNvCxnSpPr>
            <a:cxnSpLocks/>
            <a:stCxn id="99" idx="2"/>
            <a:endCxn id="67" idx="0"/>
          </p:cNvCxnSpPr>
          <p:nvPr/>
        </p:nvCxnSpPr>
        <p:spPr>
          <a:xfrm>
            <a:off x="6777358" y="1368068"/>
            <a:ext cx="0" cy="533212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166F8678-BA67-456B-8D6E-DFE47F679FE3}"/>
              </a:ext>
            </a:extLst>
          </p:cNvPr>
          <p:cNvCxnSpPr>
            <a:cxnSpLocks/>
            <a:stCxn id="131" idx="1"/>
            <a:endCxn id="67" idx="3"/>
          </p:cNvCxnSpPr>
          <p:nvPr/>
        </p:nvCxnSpPr>
        <p:spPr>
          <a:xfrm flipH="1" flipV="1">
            <a:off x="7264455" y="2104871"/>
            <a:ext cx="1852957" cy="1759864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BFD7E3F-6E2D-4A93-AEAC-F109A06CCB62}"/>
              </a:ext>
            </a:extLst>
          </p:cNvPr>
          <p:cNvSpPr/>
          <p:nvPr/>
        </p:nvSpPr>
        <p:spPr>
          <a:xfrm>
            <a:off x="9092827" y="2204178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3" name="Picture 2" descr="OpenShift — Wikipédia">
            <a:extLst>
              <a:ext uri="{FF2B5EF4-FFF2-40B4-BE49-F238E27FC236}">
                <a16:creationId xmlns:a16="http://schemas.microsoft.com/office/drawing/2014/main" id="{8FD841AB-3407-442F-84F1-0E8D10A55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2247956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ZoneTexte 123">
            <a:extLst>
              <a:ext uri="{FF2B5EF4-FFF2-40B4-BE49-F238E27FC236}">
                <a16:creationId xmlns:a16="http://schemas.microsoft.com/office/drawing/2014/main" id="{DADD09F7-EBA2-4F32-9B1D-05A6E7524D47}"/>
              </a:ext>
            </a:extLst>
          </p:cNvPr>
          <p:cNvSpPr txBox="1"/>
          <p:nvPr/>
        </p:nvSpPr>
        <p:spPr>
          <a:xfrm>
            <a:off x="9443197" y="2221000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rec</a:t>
            </a:r>
            <a:endParaRPr lang="fr-FR" sz="1600" dirty="0">
              <a:solidFill>
                <a:srgbClr val="DB212E"/>
              </a:solidFill>
            </a:endParaRPr>
          </a:p>
        </p:txBody>
      </p:sp>
      <p:pic>
        <p:nvPicPr>
          <p:cNvPr id="12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2935B51C-8BD7-4D20-8072-098EABD7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F9097AB-42FF-4062-BE66-C6098EB8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2619076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712AFF66-B5FC-4F99-A7D6-CEF362C6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6ACC267C-4387-44DB-861A-26A294F8EF2E}"/>
              </a:ext>
            </a:extLst>
          </p:cNvPr>
          <p:cNvSpPr txBox="1"/>
          <p:nvPr/>
        </p:nvSpPr>
        <p:spPr>
          <a:xfrm>
            <a:off x="9450034" y="2907567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618DD696-E7C0-424F-8C3B-A95ACE051020}"/>
              </a:ext>
            </a:extLst>
          </p:cNvPr>
          <p:cNvSpPr txBox="1"/>
          <p:nvPr/>
        </p:nvSpPr>
        <p:spPr>
          <a:xfrm>
            <a:off x="10052058" y="291784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D88E2EA0-BCFD-43B0-A09F-3E448B585494}"/>
              </a:ext>
            </a:extLst>
          </p:cNvPr>
          <p:cNvSpPr txBox="1"/>
          <p:nvPr/>
        </p:nvSpPr>
        <p:spPr>
          <a:xfrm>
            <a:off x="10394663" y="291784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504CC2-A444-4320-8AC2-BECA20C96889}"/>
              </a:ext>
            </a:extLst>
          </p:cNvPr>
          <p:cNvSpPr/>
          <p:nvPr/>
        </p:nvSpPr>
        <p:spPr>
          <a:xfrm>
            <a:off x="9117412" y="3392211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2" name="Picture 2" descr="OpenShift — Wikipédia">
            <a:extLst>
              <a:ext uri="{FF2B5EF4-FFF2-40B4-BE49-F238E27FC236}">
                <a16:creationId xmlns:a16="http://schemas.microsoft.com/office/drawing/2014/main" id="{C0E4F4B0-4B9F-41A7-9E43-6A8C81BB4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3435989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ZoneTexte 132">
            <a:extLst>
              <a:ext uri="{FF2B5EF4-FFF2-40B4-BE49-F238E27FC236}">
                <a16:creationId xmlns:a16="http://schemas.microsoft.com/office/drawing/2014/main" id="{358C3FD6-C89A-479D-BA73-F70A9D979CAF}"/>
              </a:ext>
            </a:extLst>
          </p:cNvPr>
          <p:cNvSpPr txBox="1"/>
          <p:nvPr/>
        </p:nvSpPr>
        <p:spPr>
          <a:xfrm>
            <a:off x="9467782" y="3409033"/>
            <a:ext cx="1821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pre</a:t>
            </a:r>
            <a:r>
              <a:rPr lang="fr-FR" sz="1600" dirty="0">
                <a:solidFill>
                  <a:srgbClr val="DB212E"/>
                </a:solidFill>
              </a:rPr>
              <a:t>-prod</a:t>
            </a:r>
          </a:p>
        </p:txBody>
      </p:sp>
      <p:pic>
        <p:nvPicPr>
          <p:cNvPr id="13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A443C2BD-CD08-47C0-9506-87060BE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4A47E679-7598-4B69-87F6-CDF64E86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380710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F7EF8FBE-306F-4172-9F5A-6A9C3648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ZoneTexte 136">
            <a:extLst>
              <a:ext uri="{FF2B5EF4-FFF2-40B4-BE49-F238E27FC236}">
                <a16:creationId xmlns:a16="http://schemas.microsoft.com/office/drawing/2014/main" id="{922F2E2F-589C-4AA8-A348-93872C5AC831}"/>
              </a:ext>
            </a:extLst>
          </p:cNvPr>
          <p:cNvSpPr txBox="1"/>
          <p:nvPr/>
        </p:nvSpPr>
        <p:spPr>
          <a:xfrm>
            <a:off x="9474619" y="4106358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4E92AD28-2CCD-410F-9D4C-0F099288B473}"/>
              </a:ext>
            </a:extLst>
          </p:cNvPr>
          <p:cNvSpPr txBox="1"/>
          <p:nvPr/>
        </p:nvSpPr>
        <p:spPr>
          <a:xfrm>
            <a:off x="10076643" y="4105874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B5066EC8-0D79-45B0-B7FC-9C39EB6AB5AD}"/>
              </a:ext>
            </a:extLst>
          </p:cNvPr>
          <p:cNvSpPr txBox="1"/>
          <p:nvPr/>
        </p:nvSpPr>
        <p:spPr>
          <a:xfrm>
            <a:off x="10419248" y="4105874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F64E953-E769-4007-9076-A32A67D22A64}"/>
              </a:ext>
            </a:extLst>
          </p:cNvPr>
          <p:cNvSpPr/>
          <p:nvPr/>
        </p:nvSpPr>
        <p:spPr>
          <a:xfrm>
            <a:off x="9117412" y="4592987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1" name="Picture 2" descr="OpenShift — Wikipédia">
            <a:extLst>
              <a:ext uri="{FF2B5EF4-FFF2-40B4-BE49-F238E27FC236}">
                <a16:creationId xmlns:a16="http://schemas.microsoft.com/office/drawing/2014/main" id="{E4321ED0-F094-4451-924D-D2116B434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4636765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id="{C3B1FC99-179E-4DE3-9C64-6E289256F7EA}"/>
              </a:ext>
            </a:extLst>
          </p:cNvPr>
          <p:cNvSpPr txBox="1"/>
          <p:nvPr/>
        </p:nvSpPr>
        <p:spPr>
          <a:xfrm>
            <a:off x="9467782" y="4609809"/>
            <a:ext cx="148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prod</a:t>
            </a:r>
          </a:p>
        </p:txBody>
      </p:sp>
      <p:pic>
        <p:nvPicPr>
          <p:cNvPr id="14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65770948-480C-45FC-BFA5-B28C8EA9F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05F4C06-871E-45F5-9E38-B9FBDF144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500788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1C3ACCC-BBAF-42BA-90C1-339EAD97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ZoneTexte 145">
            <a:extLst>
              <a:ext uri="{FF2B5EF4-FFF2-40B4-BE49-F238E27FC236}">
                <a16:creationId xmlns:a16="http://schemas.microsoft.com/office/drawing/2014/main" id="{3A750CFC-725E-406E-B613-1F4C89783F38}"/>
              </a:ext>
            </a:extLst>
          </p:cNvPr>
          <p:cNvSpPr txBox="1"/>
          <p:nvPr/>
        </p:nvSpPr>
        <p:spPr>
          <a:xfrm>
            <a:off x="9474619" y="5307134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ED8B2EC2-A38E-4F01-B670-0EA6DC00C449}"/>
              </a:ext>
            </a:extLst>
          </p:cNvPr>
          <p:cNvSpPr txBox="1"/>
          <p:nvPr/>
        </p:nvSpPr>
        <p:spPr>
          <a:xfrm>
            <a:off x="10076643" y="5306650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D49D3597-3B16-4312-BEA8-4BBADD7AF7D2}"/>
              </a:ext>
            </a:extLst>
          </p:cNvPr>
          <p:cNvSpPr txBox="1"/>
          <p:nvPr/>
        </p:nvSpPr>
        <p:spPr>
          <a:xfrm>
            <a:off x="10419248" y="5306650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pic>
        <p:nvPicPr>
          <p:cNvPr id="84" name="Picture 4" descr="Azure Machine Learning">
            <a:extLst>
              <a:ext uri="{FF2B5EF4-FFF2-40B4-BE49-F238E27FC236}">
                <a16:creationId xmlns:a16="http://schemas.microsoft.com/office/drawing/2014/main" id="{9BFDA2D1-67E1-438B-A78A-43FA65FF5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4146853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B0A35BB-417F-489A-A273-31E9D0123AB7}"/>
              </a:ext>
            </a:extLst>
          </p:cNvPr>
          <p:cNvSpPr/>
          <p:nvPr/>
        </p:nvSpPr>
        <p:spPr>
          <a:xfrm>
            <a:off x="1582647" y="4086328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571EBCD3-A1EE-4410-A5B9-05D8D7B9CDFB}"/>
              </a:ext>
            </a:extLst>
          </p:cNvPr>
          <p:cNvSpPr txBox="1"/>
          <p:nvPr/>
        </p:nvSpPr>
        <p:spPr>
          <a:xfrm>
            <a:off x="1964922" y="4129537"/>
            <a:ext cx="1376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prod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1BE1412-49F9-4983-B8F6-436D1DDF3522}"/>
              </a:ext>
            </a:extLst>
          </p:cNvPr>
          <p:cNvSpPr/>
          <p:nvPr/>
        </p:nvSpPr>
        <p:spPr>
          <a:xfrm>
            <a:off x="2496806" y="4580210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F4C30D-B708-4D54-BBC6-A18D19032A9F}"/>
              </a:ext>
            </a:extLst>
          </p:cNvPr>
          <p:cNvSpPr/>
          <p:nvPr/>
        </p:nvSpPr>
        <p:spPr>
          <a:xfrm>
            <a:off x="2657917" y="4836323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6FA156-9DD5-4239-B6C8-CBB343A32D68}"/>
              </a:ext>
            </a:extLst>
          </p:cNvPr>
          <p:cNvSpPr/>
          <p:nvPr/>
        </p:nvSpPr>
        <p:spPr>
          <a:xfrm>
            <a:off x="2664795" y="5123145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7AD0BB6-8796-4389-821C-EFC7534A1894}"/>
              </a:ext>
            </a:extLst>
          </p:cNvPr>
          <p:cNvSpPr/>
          <p:nvPr/>
        </p:nvSpPr>
        <p:spPr>
          <a:xfrm>
            <a:off x="2673590" y="5406145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BD07E8-40F2-45B1-B06E-2DFAF0EB5EC2}"/>
              </a:ext>
            </a:extLst>
          </p:cNvPr>
          <p:cNvSpPr/>
          <p:nvPr/>
        </p:nvSpPr>
        <p:spPr>
          <a:xfrm>
            <a:off x="2673590" y="5696865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66B189-5733-4EEE-95DC-160B9A007372}"/>
              </a:ext>
            </a:extLst>
          </p:cNvPr>
          <p:cNvSpPr/>
          <p:nvPr/>
        </p:nvSpPr>
        <p:spPr>
          <a:xfrm>
            <a:off x="2680442" y="5974813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B080A548-86EA-4C28-B298-1B76FF29F929}"/>
              </a:ext>
            </a:extLst>
          </p:cNvPr>
          <p:cNvCxnSpPr>
            <a:cxnSpLocks/>
          </p:cNvCxnSpPr>
          <p:nvPr/>
        </p:nvCxnSpPr>
        <p:spPr>
          <a:xfrm>
            <a:off x="3262988" y="501941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32E614EE-C23A-4AB6-AB24-3FDF874075B9}"/>
              </a:ext>
            </a:extLst>
          </p:cNvPr>
          <p:cNvCxnSpPr>
            <a:cxnSpLocks/>
          </p:cNvCxnSpPr>
          <p:nvPr/>
        </p:nvCxnSpPr>
        <p:spPr>
          <a:xfrm>
            <a:off x="3267745" y="529564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30964649-9F9F-496C-9F41-D453D109F869}"/>
              </a:ext>
            </a:extLst>
          </p:cNvPr>
          <p:cNvCxnSpPr>
            <a:cxnSpLocks/>
          </p:cNvCxnSpPr>
          <p:nvPr/>
        </p:nvCxnSpPr>
        <p:spPr>
          <a:xfrm>
            <a:off x="3272514" y="556547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9EB7D705-0ECD-43B7-8701-BA5D2DA762B2}"/>
              </a:ext>
            </a:extLst>
          </p:cNvPr>
          <p:cNvCxnSpPr>
            <a:cxnSpLocks/>
          </p:cNvCxnSpPr>
          <p:nvPr/>
        </p:nvCxnSpPr>
        <p:spPr>
          <a:xfrm>
            <a:off x="3282034" y="58512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ylindre 110">
            <a:extLst>
              <a:ext uri="{FF2B5EF4-FFF2-40B4-BE49-F238E27FC236}">
                <a16:creationId xmlns:a16="http://schemas.microsoft.com/office/drawing/2014/main" id="{95D68641-7BD5-4C54-9FDB-CEE1EA968D9E}"/>
              </a:ext>
            </a:extLst>
          </p:cNvPr>
          <p:cNvSpPr/>
          <p:nvPr/>
        </p:nvSpPr>
        <p:spPr>
          <a:xfrm>
            <a:off x="4071623" y="5671957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569F0339-49A0-4AB9-8B37-D308FE0A378A}"/>
              </a:ext>
            </a:extLst>
          </p:cNvPr>
          <p:cNvCxnSpPr>
            <a:endCxn id="111" idx="2"/>
          </p:cNvCxnSpPr>
          <p:nvPr/>
        </p:nvCxnSpPr>
        <p:spPr>
          <a:xfrm flipV="1">
            <a:off x="3870854" y="6059375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2" descr="Azure DevOps Pipelines: Multi-Stage Pipelines">
            <a:extLst>
              <a:ext uri="{FF2B5EF4-FFF2-40B4-BE49-F238E27FC236}">
                <a16:creationId xmlns:a16="http://schemas.microsoft.com/office/drawing/2014/main" id="{5FD6D3BA-FD6B-469B-BFFD-853F283A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70" y="3505110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5D434511-5BC7-40AB-96AB-DBBB0506E02F}"/>
              </a:ext>
            </a:extLst>
          </p:cNvPr>
          <p:cNvCxnSpPr>
            <a:cxnSpLocks/>
            <a:stCxn id="2056" idx="3"/>
            <a:endCxn id="115" idx="1"/>
          </p:cNvCxnSpPr>
          <p:nvPr/>
        </p:nvCxnSpPr>
        <p:spPr>
          <a:xfrm>
            <a:off x="2673590" y="3333323"/>
            <a:ext cx="402880" cy="427941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340ADAF-B438-4832-B366-8FE511E4EE3A}"/>
              </a:ext>
            </a:extLst>
          </p:cNvPr>
          <p:cNvCxnSpPr>
            <a:cxnSpLocks/>
            <a:stCxn id="115" idx="2"/>
            <a:endCxn id="87" idx="0"/>
          </p:cNvCxnSpPr>
          <p:nvPr/>
        </p:nvCxnSpPr>
        <p:spPr>
          <a:xfrm>
            <a:off x="3332624" y="4017418"/>
            <a:ext cx="1" cy="562792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80A9FF18-83B1-42FF-BD9B-42DF94E41DF9}"/>
              </a:ext>
            </a:extLst>
          </p:cNvPr>
          <p:cNvCxnSpPr>
            <a:cxnSpLocks/>
            <a:stCxn id="115" idx="3"/>
            <a:endCxn id="39" idx="1"/>
          </p:cNvCxnSpPr>
          <p:nvPr/>
        </p:nvCxnSpPr>
        <p:spPr>
          <a:xfrm flipV="1">
            <a:off x="3588778" y="3329230"/>
            <a:ext cx="2789212" cy="432034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EBC3CCE9-256E-43F4-AAF8-FA5B071B653F}"/>
              </a:ext>
            </a:extLst>
          </p:cNvPr>
          <p:cNvCxnSpPr>
            <a:cxnSpLocks/>
            <a:stCxn id="115" idx="2"/>
            <a:endCxn id="111" idx="1"/>
          </p:cNvCxnSpPr>
          <p:nvPr/>
        </p:nvCxnSpPr>
        <p:spPr>
          <a:xfrm>
            <a:off x="3332624" y="4017418"/>
            <a:ext cx="1064469" cy="1654539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2" descr="Clément Mesureux (@clementmesureux) | Twitter">
            <a:extLst>
              <a:ext uri="{FF2B5EF4-FFF2-40B4-BE49-F238E27FC236}">
                <a16:creationId xmlns:a16="http://schemas.microsoft.com/office/drawing/2014/main" id="{1207F0FB-3842-415B-AF72-F09747948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3" t="23572" r="50012" b="65824"/>
          <a:stretch/>
        </p:blipFill>
        <p:spPr bwMode="auto">
          <a:xfrm>
            <a:off x="6403105" y="849631"/>
            <a:ext cx="748506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Graphique 8">
            <a:extLst>
              <a:ext uri="{FF2B5EF4-FFF2-40B4-BE49-F238E27FC236}">
                <a16:creationId xmlns:a16="http://schemas.microsoft.com/office/drawing/2014/main" id="{47DC5AAA-E395-9A43-9068-E08BF66774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75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1964922" y="324400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78660" y="3554662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2601A-A1A1-4F2F-9152-EB6E5CA88709}"/>
              </a:ext>
            </a:extLst>
          </p:cNvPr>
          <p:cNvSpPr/>
          <p:nvPr/>
        </p:nvSpPr>
        <p:spPr>
          <a:xfrm>
            <a:off x="9092827" y="1018972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" name="Picture 2" descr="OpenShift — Wikipédia">
            <a:extLst>
              <a:ext uri="{FF2B5EF4-FFF2-40B4-BE49-F238E27FC236}">
                <a16:creationId xmlns:a16="http://schemas.microsoft.com/office/drawing/2014/main" id="{0D07EB71-5FC3-407A-8C40-33A1DE3B9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1062750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1F3C727E-FD15-4871-86F2-7880DD9A5A09}"/>
              </a:ext>
            </a:extLst>
          </p:cNvPr>
          <p:cNvSpPr txBox="1"/>
          <p:nvPr/>
        </p:nvSpPr>
        <p:spPr>
          <a:xfrm>
            <a:off x="9443197" y="1035794"/>
            <a:ext cx="1403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dev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84BCBB4E-7A78-4D17-9A92-85EDC9D3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61" y="1901280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E2DD8CC-BB1B-4FDD-A834-388C3CF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9BFCAAF-E143-45EA-96C3-52529506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1433870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C5931A0-CEF9-4867-9C31-3E0E4A2F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AE0DDE34-5722-4CEB-B8BA-7770E609EA6D}"/>
              </a:ext>
            </a:extLst>
          </p:cNvPr>
          <p:cNvSpPr txBox="1"/>
          <p:nvPr/>
        </p:nvSpPr>
        <p:spPr>
          <a:xfrm>
            <a:off x="9450034" y="173311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07F3CB-7A38-4CF0-9DC8-8609DF44AC50}"/>
              </a:ext>
            </a:extLst>
          </p:cNvPr>
          <p:cNvSpPr txBox="1"/>
          <p:nvPr/>
        </p:nvSpPr>
        <p:spPr>
          <a:xfrm>
            <a:off x="10052058" y="1732635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DEB7AB6-E132-476B-8B3F-34D824296FEE}"/>
              </a:ext>
            </a:extLst>
          </p:cNvPr>
          <p:cNvSpPr txBox="1"/>
          <p:nvPr/>
        </p:nvSpPr>
        <p:spPr>
          <a:xfrm>
            <a:off x="10394663" y="1732635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0D2AA67-E30D-4F88-B886-03D48D2CD9AC}"/>
              </a:ext>
            </a:extLst>
          </p:cNvPr>
          <p:cNvCxnSpPr>
            <a:cxnSpLocks/>
            <a:stCxn id="140" idx="1"/>
            <a:endCxn id="39" idx="3"/>
          </p:cNvCxnSpPr>
          <p:nvPr/>
        </p:nvCxnSpPr>
        <p:spPr>
          <a:xfrm flipH="1" flipV="1">
            <a:off x="7282865" y="3329230"/>
            <a:ext cx="1834547" cy="1736281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166F8678-BA67-456B-8D6E-DFE47F679FE3}"/>
              </a:ext>
            </a:extLst>
          </p:cNvPr>
          <p:cNvCxnSpPr>
            <a:cxnSpLocks/>
            <a:stCxn id="140" idx="1"/>
            <a:endCxn id="67" idx="3"/>
          </p:cNvCxnSpPr>
          <p:nvPr/>
        </p:nvCxnSpPr>
        <p:spPr>
          <a:xfrm flipH="1" flipV="1">
            <a:off x="7264455" y="2104871"/>
            <a:ext cx="1852957" cy="2960640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BFD7E3F-6E2D-4A93-AEAC-F109A06CCB62}"/>
              </a:ext>
            </a:extLst>
          </p:cNvPr>
          <p:cNvSpPr/>
          <p:nvPr/>
        </p:nvSpPr>
        <p:spPr>
          <a:xfrm>
            <a:off x="9092827" y="2204178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3" name="Picture 2" descr="OpenShift — Wikipédia">
            <a:extLst>
              <a:ext uri="{FF2B5EF4-FFF2-40B4-BE49-F238E27FC236}">
                <a16:creationId xmlns:a16="http://schemas.microsoft.com/office/drawing/2014/main" id="{8FD841AB-3407-442F-84F1-0E8D10A55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2247956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ZoneTexte 123">
            <a:extLst>
              <a:ext uri="{FF2B5EF4-FFF2-40B4-BE49-F238E27FC236}">
                <a16:creationId xmlns:a16="http://schemas.microsoft.com/office/drawing/2014/main" id="{DADD09F7-EBA2-4F32-9B1D-05A6E7524D47}"/>
              </a:ext>
            </a:extLst>
          </p:cNvPr>
          <p:cNvSpPr txBox="1"/>
          <p:nvPr/>
        </p:nvSpPr>
        <p:spPr>
          <a:xfrm>
            <a:off x="9443197" y="2221000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rec</a:t>
            </a:r>
            <a:endParaRPr lang="fr-FR" sz="1600" dirty="0">
              <a:solidFill>
                <a:srgbClr val="DB212E"/>
              </a:solidFill>
            </a:endParaRPr>
          </a:p>
        </p:txBody>
      </p:sp>
      <p:pic>
        <p:nvPicPr>
          <p:cNvPr id="12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2935B51C-8BD7-4D20-8072-098EABD7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F9097AB-42FF-4062-BE66-C6098EB8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2619076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712AFF66-B5FC-4F99-A7D6-CEF362C6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6ACC267C-4387-44DB-861A-26A294F8EF2E}"/>
              </a:ext>
            </a:extLst>
          </p:cNvPr>
          <p:cNvSpPr txBox="1"/>
          <p:nvPr/>
        </p:nvSpPr>
        <p:spPr>
          <a:xfrm>
            <a:off x="9450034" y="2907567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618DD696-E7C0-424F-8C3B-A95ACE051020}"/>
              </a:ext>
            </a:extLst>
          </p:cNvPr>
          <p:cNvSpPr txBox="1"/>
          <p:nvPr/>
        </p:nvSpPr>
        <p:spPr>
          <a:xfrm>
            <a:off x="10052058" y="291784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D88E2EA0-BCFD-43B0-A09F-3E448B585494}"/>
              </a:ext>
            </a:extLst>
          </p:cNvPr>
          <p:cNvSpPr txBox="1"/>
          <p:nvPr/>
        </p:nvSpPr>
        <p:spPr>
          <a:xfrm>
            <a:off x="10394663" y="291784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504CC2-A444-4320-8AC2-BECA20C96889}"/>
              </a:ext>
            </a:extLst>
          </p:cNvPr>
          <p:cNvSpPr/>
          <p:nvPr/>
        </p:nvSpPr>
        <p:spPr>
          <a:xfrm>
            <a:off x="9117412" y="3392211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2" name="Picture 2" descr="OpenShift — Wikipédia">
            <a:extLst>
              <a:ext uri="{FF2B5EF4-FFF2-40B4-BE49-F238E27FC236}">
                <a16:creationId xmlns:a16="http://schemas.microsoft.com/office/drawing/2014/main" id="{C0E4F4B0-4B9F-41A7-9E43-6A8C81BB4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3435989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ZoneTexte 132">
            <a:extLst>
              <a:ext uri="{FF2B5EF4-FFF2-40B4-BE49-F238E27FC236}">
                <a16:creationId xmlns:a16="http://schemas.microsoft.com/office/drawing/2014/main" id="{358C3FD6-C89A-479D-BA73-F70A9D979CAF}"/>
              </a:ext>
            </a:extLst>
          </p:cNvPr>
          <p:cNvSpPr txBox="1"/>
          <p:nvPr/>
        </p:nvSpPr>
        <p:spPr>
          <a:xfrm>
            <a:off x="9467782" y="3409033"/>
            <a:ext cx="1821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pre</a:t>
            </a:r>
            <a:r>
              <a:rPr lang="fr-FR" sz="1600" dirty="0">
                <a:solidFill>
                  <a:srgbClr val="DB212E"/>
                </a:solidFill>
              </a:rPr>
              <a:t>-prod</a:t>
            </a:r>
          </a:p>
        </p:txBody>
      </p:sp>
      <p:pic>
        <p:nvPicPr>
          <p:cNvPr id="13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A443C2BD-CD08-47C0-9506-87060BE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4A47E679-7598-4B69-87F6-CDF64E86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380710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F7EF8FBE-306F-4172-9F5A-6A9C3648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ZoneTexte 136">
            <a:extLst>
              <a:ext uri="{FF2B5EF4-FFF2-40B4-BE49-F238E27FC236}">
                <a16:creationId xmlns:a16="http://schemas.microsoft.com/office/drawing/2014/main" id="{922F2E2F-589C-4AA8-A348-93872C5AC831}"/>
              </a:ext>
            </a:extLst>
          </p:cNvPr>
          <p:cNvSpPr txBox="1"/>
          <p:nvPr/>
        </p:nvSpPr>
        <p:spPr>
          <a:xfrm>
            <a:off x="9474619" y="4106358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4E92AD28-2CCD-410F-9D4C-0F099288B473}"/>
              </a:ext>
            </a:extLst>
          </p:cNvPr>
          <p:cNvSpPr txBox="1"/>
          <p:nvPr/>
        </p:nvSpPr>
        <p:spPr>
          <a:xfrm>
            <a:off x="10076643" y="4105874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B5066EC8-0D79-45B0-B7FC-9C39EB6AB5AD}"/>
              </a:ext>
            </a:extLst>
          </p:cNvPr>
          <p:cNvSpPr txBox="1"/>
          <p:nvPr/>
        </p:nvSpPr>
        <p:spPr>
          <a:xfrm>
            <a:off x="10419248" y="4105874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F64E953-E769-4007-9076-A32A67D22A64}"/>
              </a:ext>
            </a:extLst>
          </p:cNvPr>
          <p:cNvSpPr/>
          <p:nvPr/>
        </p:nvSpPr>
        <p:spPr>
          <a:xfrm>
            <a:off x="9117412" y="4592987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1" name="Picture 2" descr="OpenShift — Wikipédia">
            <a:extLst>
              <a:ext uri="{FF2B5EF4-FFF2-40B4-BE49-F238E27FC236}">
                <a16:creationId xmlns:a16="http://schemas.microsoft.com/office/drawing/2014/main" id="{E4321ED0-F094-4451-924D-D2116B434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4636765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id="{C3B1FC99-179E-4DE3-9C64-6E289256F7EA}"/>
              </a:ext>
            </a:extLst>
          </p:cNvPr>
          <p:cNvSpPr txBox="1"/>
          <p:nvPr/>
        </p:nvSpPr>
        <p:spPr>
          <a:xfrm>
            <a:off x="9467782" y="4609809"/>
            <a:ext cx="148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prod</a:t>
            </a:r>
          </a:p>
        </p:txBody>
      </p:sp>
      <p:pic>
        <p:nvPicPr>
          <p:cNvPr id="14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65770948-480C-45FC-BFA5-B28C8EA9F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05F4C06-871E-45F5-9E38-B9FBDF144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500788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1C3ACCC-BBAF-42BA-90C1-339EAD97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ZoneTexte 145">
            <a:extLst>
              <a:ext uri="{FF2B5EF4-FFF2-40B4-BE49-F238E27FC236}">
                <a16:creationId xmlns:a16="http://schemas.microsoft.com/office/drawing/2014/main" id="{3A750CFC-725E-406E-B613-1F4C89783F38}"/>
              </a:ext>
            </a:extLst>
          </p:cNvPr>
          <p:cNvSpPr txBox="1"/>
          <p:nvPr/>
        </p:nvSpPr>
        <p:spPr>
          <a:xfrm>
            <a:off x="9474619" y="5307134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ED8B2EC2-A38E-4F01-B670-0EA6DC00C449}"/>
              </a:ext>
            </a:extLst>
          </p:cNvPr>
          <p:cNvSpPr txBox="1"/>
          <p:nvPr/>
        </p:nvSpPr>
        <p:spPr>
          <a:xfrm>
            <a:off x="10076643" y="5306650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D49D3597-3B16-4312-BEA8-4BBADD7AF7D2}"/>
              </a:ext>
            </a:extLst>
          </p:cNvPr>
          <p:cNvSpPr txBox="1"/>
          <p:nvPr/>
        </p:nvSpPr>
        <p:spPr>
          <a:xfrm>
            <a:off x="10419248" y="5306650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pic>
        <p:nvPicPr>
          <p:cNvPr id="84" name="Picture 4" descr="Azure Machine Learning">
            <a:extLst>
              <a:ext uri="{FF2B5EF4-FFF2-40B4-BE49-F238E27FC236}">
                <a16:creationId xmlns:a16="http://schemas.microsoft.com/office/drawing/2014/main" id="{9BFDA2D1-67E1-438B-A78A-43FA65FF5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4146853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B0A35BB-417F-489A-A273-31E9D0123AB7}"/>
              </a:ext>
            </a:extLst>
          </p:cNvPr>
          <p:cNvSpPr/>
          <p:nvPr/>
        </p:nvSpPr>
        <p:spPr>
          <a:xfrm>
            <a:off x="1582647" y="4086328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571EBCD3-A1EE-4410-A5B9-05D8D7B9CDFB}"/>
              </a:ext>
            </a:extLst>
          </p:cNvPr>
          <p:cNvSpPr txBox="1"/>
          <p:nvPr/>
        </p:nvSpPr>
        <p:spPr>
          <a:xfrm>
            <a:off x="1964922" y="4129537"/>
            <a:ext cx="1376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prod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1BE1412-49F9-4983-B8F6-436D1DDF3522}"/>
              </a:ext>
            </a:extLst>
          </p:cNvPr>
          <p:cNvSpPr/>
          <p:nvPr/>
        </p:nvSpPr>
        <p:spPr>
          <a:xfrm>
            <a:off x="2496806" y="4580210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F4C30D-B708-4D54-BBC6-A18D19032A9F}"/>
              </a:ext>
            </a:extLst>
          </p:cNvPr>
          <p:cNvSpPr/>
          <p:nvPr/>
        </p:nvSpPr>
        <p:spPr>
          <a:xfrm>
            <a:off x="2657917" y="4836323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6FA156-9DD5-4239-B6C8-CBB343A32D68}"/>
              </a:ext>
            </a:extLst>
          </p:cNvPr>
          <p:cNvSpPr/>
          <p:nvPr/>
        </p:nvSpPr>
        <p:spPr>
          <a:xfrm>
            <a:off x="2664795" y="5123145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7AD0BB6-8796-4389-821C-EFC7534A1894}"/>
              </a:ext>
            </a:extLst>
          </p:cNvPr>
          <p:cNvSpPr/>
          <p:nvPr/>
        </p:nvSpPr>
        <p:spPr>
          <a:xfrm>
            <a:off x="2673590" y="5406145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BD07E8-40F2-45B1-B06E-2DFAF0EB5EC2}"/>
              </a:ext>
            </a:extLst>
          </p:cNvPr>
          <p:cNvSpPr/>
          <p:nvPr/>
        </p:nvSpPr>
        <p:spPr>
          <a:xfrm>
            <a:off x="2673590" y="5696865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66B189-5733-4EEE-95DC-160B9A007372}"/>
              </a:ext>
            </a:extLst>
          </p:cNvPr>
          <p:cNvSpPr/>
          <p:nvPr/>
        </p:nvSpPr>
        <p:spPr>
          <a:xfrm>
            <a:off x="2680442" y="5974813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B080A548-86EA-4C28-B298-1B76FF29F929}"/>
              </a:ext>
            </a:extLst>
          </p:cNvPr>
          <p:cNvCxnSpPr>
            <a:cxnSpLocks/>
          </p:cNvCxnSpPr>
          <p:nvPr/>
        </p:nvCxnSpPr>
        <p:spPr>
          <a:xfrm>
            <a:off x="3262988" y="501941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32E614EE-C23A-4AB6-AB24-3FDF874075B9}"/>
              </a:ext>
            </a:extLst>
          </p:cNvPr>
          <p:cNvCxnSpPr>
            <a:cxnSpLocks/>
          </p:cNvCxnSpPr>
          <p:nvPr/>
        </p:nvCxnSpPr>
        <p:spPr>
          <a:xfrm>
            <a:off x="3267745" y="529564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30964649-9F9F-496C-9F41-D453D109F869}"/>
              </a:ext>
            </a:extLst>
          </p:cNvPr>
          <p:cNvCxnSpPr>
            <a:cxnSpLocks/>
          </p:cNvCxnSpPr>
          <p:nvPr/>
        </p:nvCxnSpPr>
        <p:spPr>
          <a:xfrm>
            <a:off x="3272514" y="556547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9EB7D705-0ECD-43B7-8701-BA5D2DA762B2}"/>
              </a:ext>
            </a:extLst>
          </p:cNvPr>
          <p:cNvCxnSpPr>
            <a:cxnSpLocks/>
          </p:cNvCxnSpPr>
          <p:nvPr/>
        </p:nvCxnSpPr>
        <p:spPr>
          <a:xfrm>
            <a:off x="3282034" y="58512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ylindre 110">
            <a:extLst>
              <a:ext uri="{FF2B5EF4-FFF2-40B4-BE49-F238E27FC236}">
                <a16:creationId xmlns:a16="http://schemas.microsoft.com/office/drawing/2014/main" id="{95D68641-7BD5-4C54-9FDB-CEE1EA968D9E}"/>
              </a:ext>
            </a:extLst>
          </p:cNvPr>
          <p:cNvSpPr/>
          <p:nvPr/>
        </p:nvSpPr>
        <p:spPr>
          <a:xfrm>
            <a:off x="4071623" y="5671957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569F0339-49A0-4AB9-8B37-D308FE0A378A}"/>
              </a:ext>
            </a:extLst>
          </p:cNvPr>
          <p:cNvCxnSpPr>
            <a:endCxn id="111" idx="2"/>
          </p:cNvCxnSpPr>
          <p:nvPr/>
        </p:nvCxnSpPr>
        <p:spPr>
          <a:xfrm flipV="1">
            <a:off x="3870854" y="6059375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2" descr="Azure DevOps Pipelines: Multi-Stage Pipelines">
            <a:extLst>
              <a:ext uri="{FF2B5EF4-FFF2-40B4-BE49-F238E27FC236}">
                <a16:creationId xmlns:a16="http://schemas.microsoft.com/office/drawing/2014/main" id="{5FD6D3BA-FD6B-469B-BFFD-853F283A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70" y="3505110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5D434511-5BC7-40AB-96AB-DBBB0506E02F}"/>
              </a:ext>
            </a:extLst>
          </p:cNvPr>
          <p:cNvCxnSpPr>
            <a:cxnSpLocks/>
            <a:stCxn id="2056" idx="3"/>
            <a:endCxn id="115" idx="1"/>
          </p:cNvCxnSpPr>
          <p:nvPr/>
        </p:nvCxnSpPr>
        <p:spPr>
          <a:xfrm>
            <a:off x="2673590" y="3333323"/>
            <a:ext cx="402880" cy="427941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340ADAF-B438-4832-B366-8FE511E4EE3A}"/>
              </a:ext>
            </a:extLst>
          </p:cNvPr>
          <p:cNvCxnSpPr>
            <a:cxnSpLocks/>
            <a:stCxn id="115" idx="2"/>
            <a:endCxn id="87" idx="0"/>
          </p:cNvCxnSpPr>
          <p:nvPr/>
        </p:nvCxnSpPr>
        <p:spPr>
          <a:xfrm>
            <a:off x="3332624" y="4017418"/>
            <a:ext cx="1" cy="562792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80A9FF18-83B1-42FF-BD9B-42DF94E41DF9}"/>
              </a:ext>
            </a:extLst>
          </p:cNvPr>
          <p:cNvCxnSpPr>
            <a:cxnSpLocks/>
            <a:stCxn id="115" idx="3"/>
            <a:endCxn id="39" idx="1"/>
          </p:cNvCxnSpPr>
          <p:nvPr/>
        </p:nvCxnSpPr>
        <p:spPr>
          <a:xfrm flipV="1">
            <a:off x="3588778" y="3329230"/>
            <a:ext cx="2789212" cy="432034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EBC3CCE9-256E-43F4-AAF8-FA5B071B653F}"/>
              </a:ext>
            </a:extLst>
          </p:cNvPr>
          <p:cNvCxnSpPr>
            <a:cxnSpLocks/>
            <a:stCxn id="115" idx="2"/>
            <a:endCxn id="111" idx="1"/>
          </p:cNvCxnSpPr>
          <p:nvPr/>
        </p:nvCxnSpPr>
        <p:spPr>
          <a:xfrm>
            <a:off x="3332624" y="4017418"/>
            <a:ext cx="1064469" cy="1654539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60A26145-85C4-49D3-B06D-C40BD21DE5EF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6777358" y="1368068"/>
            <a:ext cx="0" cy="533212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2" descr="Clément Mesureux (@clementmesureux) | Twitter">
            <a:extLst>
              <a:ext uri="{FF2B5EF4-FFF2-40B4-BE49-F238E27FC236}">
                <a16:creationId xmlns:a16="http://schemas.microsoft.com/office/drawing/2014/main" id="{D07F4D9A-4705-4940-BB7B-61AD918EE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3" t="23572" r="50012" b="65824"/>
          <a:stretch/>
        </p:blipFill>
        <p:spPr bwMode="auto">
          <a:xfrm>
            <a:off x="6403105" y="849631"/>
            <a:ext cx="748506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Graphique 8">
            <a:extLst>
              <a:ext uri="{FF2B5EF4-FFF2-40B4-BE49-F238E27FC236}">
                <a16:creationId xmlns:a16="http://schemas.microsoft.com/office/drawing/2014/main" id="{791D7ED3-EB7B-2944-BDA5-BA0FC0BEAA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82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7C7BAC-A4BB-466F-B5E0-0F31DC33A2BA}"/>
              </a:ext>
            </a:extLst>
          </p:cNvPr>
          <p:cNvSpPr/>
          <p:nvPr/>
        </p:nvSpPr>
        <p:spPr>
          <a:xfrm>
            <a:off x="1035602" y="1630680"/>
            <a:ext cx="5060398" cy="41917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Train a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CCF4AC-DA94-4498-BE47-177022FF3DED}"/>
              </a:ext>
            </a:extLst>
          </p:cNvPr>
          <p:cNvSpPr/>
          <p:nvPr/>
        </p:nvSpPr>
        <p:spPr>
          <a:xfrm>
            <a:off x="1308475" y="2834640"/>
            <a:ext cx="216168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13 000</a:t>
            </a:r>
            <a:br>
              <a:rPr lang="en-US" sz="4800"/>
            </a:br>
            <a:r>
              <a:rPr lang="en-US" sz="4800"/>
              <a:t>train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ECDDC-5D77-4E50-BCAD-9BCA32AB687A}"/>
              </a:ext>
            </a:extLst>
          </p:cNvPr>
          <p:cNvSpPr/>
          <p:nvPr/>
        </p:nvSpPr>
        <p:spPr>
          <a:xfrm>
            <a:off x="3743035" y="2834640"/>
            <a:ext cx="216168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 4 000</a:t>
            </a:r>
            <a:br>
              <a:rPr lang="en-US" sz="4800"/>
            </a:br>
            <a:r>
              <a:rPr lang="en-US" sz="4800"/>
              <a:t>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DEE3C6-8AA6-4A2E-926E-28CAC6FE75AF}"/>
              </a:ext>
            </a:extLst>
          </p:cNvPr>
          <p:cNvSpPr/>
          <p:nvPr/>
        </p:nvSpPr>
        <p:spPr>
          <a:xfrm>
            <a:off x="8092440" y="2834640"/>
            <a:ext cx="291155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3 000</a:t>
            </a:r>
            <a:br>
              <a:rPr lang="en-US" sz="4800"/>
            </a:br>
            <a:r>
              <a:rPr lang="en-US" sz="4800"/>
              <a:t>validation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F72AA1E-01A3-4603-98F8-68ABC00C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650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2">
                    <a:lumMod val="25000"/>
                  </a:schemeClr>
                </a:solidFill>
              </a:rPr>
              <a:t>Dataset of 20 000 files</a:t>
            </a:r>
          </a:p>
        </p:txBody>
      </p:sp>
      <p:pic>
        <p:nvPicPr>
          <p:cNvPr id="12" name="Espace réservé du contenu 5">
            <a:extLst>
              <a:ext uri="{FF2B5EF4-FFF2-40B4-BE49-F238E27FC236}">
                <a16:creationId xmlns:a16="http://schemas.microsoft.com/office/drawing/2014/main" id="{A33FDF19-2F5D-4F58-B63B-E6F000A42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-1" r="16058" b="-2621"/>
          <a:stretch/>
        </p:blipFill>
        <p:spPr>
          <a:xfrm>
            <a:off x="5407566" y="1836620"/>
            <a:ext cx="523428" cy="426043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E944F24-7988-4AAE-9481-219DB5FF523C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A4BEC6-78F0-4D40-8C4F-1567F3F016F8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83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55AC33-4DB7-4EC6-A0B3-37D17623F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484" y="28439"/>
            <a:ext cx="6457032" cy="95623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drift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CF3B32D-6AC0-4275-994D-EEF124DD7355}"/>
              </a:ext>
            </a:extLst>
          </p:cNvPr>
          <p:cNvSpPr txBox="1"/>
          <p:nvPr/>
        </p:nvSpPr>
        <p:spPr>
          <a:xfrm>
            <a:off x="3106455" y="6116217"/>
            <a:ext cx="7330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 race car drift deep on a road in a bend"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34AA928-A2A7-4E9E-8379-7D86817C5528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DA747959-78A5-476F-A32E-77B6EEA03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17BB3A-DBA3-4B55-A33C-E55BCCDB8479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655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B4DF66C-64E7-4685-896A-7F7C653D6736}"/>
              </a:ext>
            </a:extLst>
          </p:cNvPr>
          <p:cNvSpPr txBox="1"/>
          <p:nvPr/>
        </p:nvSpPr>
        <p:spPr>
          <a:xfrm>
            <a:off x="4419600" y="58674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"the god 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graal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t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rophy"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D88C027-08A7-4529-904E-4D0A10AD6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73342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2DC008B-132D-47C3-8AAA-E8C15DC46233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C0D41-504E-4EBF-8A06-B2DD0398ACB5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176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F5839A-C6D2-4CE1-8968-978A86D8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/>
              <a:t>The promise of 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3274C0-8804-4A04-8727-F35E1B52D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7524DC-8F28-42EF-9AA8-4619E354C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1905000"/>
            <a:ext cx="2381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EEB10C8-E1BC-4088-A95B-6B18F301A221}"/>
              </a:ext>
            </a:extLst>
          </p:cNvPr>
          <p:cNvSpPr txBox="1"/>
          <p:nvPr/>
        </p:nvSpPr>
        <p:spPr>
          <a:xfrm>
            <a:off x="3925024" y="5049242"/>
            <a:ext cx="4629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https://fr.wikipedia.org/wiki/Test_de_Turing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382C0CE-30A6-4C20-86BD-794F8295C7FA}"/>
              </a:ext>
            </a:extLst>
          </p:cNvPr>
          <p:cNvSpPr txBox="1"/>
          <p:nvPr/>
        </p:nvSpPr>
        <p:spPr>
          <a:xfrm>
            <a:off x="4736122" y="5569466"/>
            <a:ext cx="2550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5"/>
              </a:rPr>
              <a:t>https://huggingface.co/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0720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49BE8C-3A27-4B1E-A59F-651E0FAF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5375"/>
            <a:ext cx="10515600" cy="1325563"/>
          </a:xfrm>
          <a:solidFill>
            <a:schemeClr val="accent6"/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3 </a:t>
            </a:r>
            <a:r>
              <a:rPr lang="fr-FR" dirty="0" err="1">
                <a:solidFill>
                  <a:schemeClr val="bg1"/>
                </a:solidFill>
              </a:rPr>
              <a:t>Paradigm</a:t>
            </a:r>
            <a:r>
              <a:rPr lang="fr-FR" dirty="0">
                <a:solidFill>
                  <a:schemeClr val="bg1"/>
                </a:solidFill>
              </a:rPr>
              <a:t> shift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E57DCE-254B-4D3F-B427-1BCEA6A23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30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9377F4-24AC-49D7-BF0D-4E8AB3906767}"/>
              </a:ext>
            </a:extLst>
          </p:cNvPr>
          <p:cNvSpPr/>
          <p:nvPr/>
        </p:nvSpPr>
        <p:spPr>
          <a:xfrm>
            <a:off x="4586522" y="1565319"/>
            <a:ext cx="2788920" cy="17099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Classical programming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36380CE-31B8-4E69-8A4C-8092C5C4F53B}"/>
              </a:ext>
            </a:extLst>
          </p:cNvPr>
          <p:cNvCxnSpPr>
            <a:cxnSpLocks/>
          </p:cNvCxnSpPr>
          <p:nvPr/>
        </p:nvCxnSpPr>
        <p:spPr>
          <a:xfrm>
            <a:off x="3229444" y="2130875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84E8571-A117-4D3B-B337-695FE01F1F44}"/>
              </a:ext>
            </a:extLst>
          </p:cNvPr>
          <p:cNvCxnSpPr/>
          <p:nvPr/>
        </p:nvCxnSpPr>
        <p:spPr>
          <a:xfrm>
            <a:off x="3214922" y="2644310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3BD215DE-4BF1-40F6-B65F-7287D36A24F3}"/>
              </a:ext>
            </a:extLst>
          </p:cNvPr>
          <p:cNvSpPr txBox="1"/>
          <p:nvPr/>
        </p:nvSpPr>
        <p:spPr>
          <a:xfrm>
            <a:off x="1797506" y="1821615"/>
            <a:ext cx="1149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Rules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3F8072-33BD-4A69-BDBA-5D22A61ACC28}"/>
              </a:ext>
            </a:extLst>
          </p:cNvPr>
          <p:cNvSpPr txBox="1"/>
          <p:nvPr/>
        </p:nvSpPr>
        <p:spPr>
          <a:xfrm>
            <a:off x="1890241" y="2351922"/>
            <a:ext cx="101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Data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057AFB8-54CF-4999-B46B-8D762DBB4EA6}"/>
              </a:ext>
            </a:extLst>
          </p:cNvPr>
          <p:cNvCxnSpPr/>
          <p:nvPr/>
        </p:nvCxnSpPr>
        <p:spPr>
          <a:xfrm>
            <a:off x="7375442" y="2420283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5E82B0D7-5FEA-498C-A55D-6289B1EBF9C6}"/>
              </a:ext>
            </a:extLst>
          </p:cNvPr>
          <p:cNvSpPr txBox="1"/>
          <p:nvPr/>
        </p:nvSpPr>
        <p:spPr>
          <a:xfrm>
            <a:off x="8969414" y="2059535"/>
            <a:ext cx="162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Answers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2641B9A-875C-44F4-8734-0D1E5A2E8F11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AFF35B-26C8-4B5C-944C-B67D59846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289611" y="5964177"/>
            <a:ext cx="1021513" cy="76613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23FA4C6-4B74-40CD-9742-8E0EF0B923E0}"/>
              </a:ext>
            </a:extLst>
          </p:cNvPr>
          <p:cNvSpPr txBox="1"/>
          <p:nvPr/>
        </p:nvSpPr>
        <p:spPr>
          <a:xfrm flipH="1">
            <a:off x="8747042" y="6412131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: François Chollet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C9AA-9154-4CD7-B7C4-4F4ED95E399D}"/>
              </a:ext>
            </a:extLst>
          </p:cNvPr>
          <p:cNvSpPr/>
          <p:nvPr/>
        </p:nvSpPr>
        <p:spPr>
          <a:xfrm>
            <a:off x="4586522" y="4167750"/>
            <a:ext cx="2788920" cy="17099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Machine Learning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0036018-2AD0-4960-BD86-8EB72521243B}"/>
              </a:ext>
            </a:extLst>
          </p:cNvPr>
          <p:cNvCxnSpPr>
            <a:cxnSpLocks/>
          </p:cNvCxnSpPr>
          <p:nvPr/>
        </p:nvCxnSpPr>
        <p:spPr>
          <a:xfrm>
            <a:off x="3229444" y="4785220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EA6484E-973C-4BB3-AA45-3AF144068B6D}"/>
              </a:ext>
            </a:extLst>
          </p:cNvPr>
          <p:cNvCxnSpPr/>
          <p:nvPr/>
        </p:nvCxnSpPr>
        <p:spPr>
          <a:xfrm>
            <a:off x="3229444" y="5333505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4B179F2-1F54-4C7A-8D95-2565B3108DF6}"/>
              </a:ext>
            </a:extLst>
          </p:cNvPr>
          <p:cNvSpPr txBox="1"/>
          <p:nvPr/>
        </p:nvSpPr>
        <p:spPr>
          <a:xfrm>
            <a:off x="1927352" y="4437939"/>
            <a:ext cx="101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Data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3D8EA41-1500-4B51-BB00-95EDA093D4C7}"/>
              </a:ext>
            </a:extLst>
          </p:cNvPr>
          <p:cNvSpPr txBox="1"/>
          <p:nvPr/>
        </p:nvSpPr>
        <p:spPr>
          <a:xfrm>
            <a:off x="1515475" y="4954353"/>
            <a:ext cx="162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Answers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C92F80CD-813F-42BC-B45B-C9986D9C800C}"/>
              </a:ext>
            </a:extLst>
          </p:cNvPr>
          <p:cNvCxnSpPr/>
          <p:nvPr/>
        </p:nvCxnSpPr>
        <p:spPr>
          <a:xfrm>
            <a:off x="7375442" y="5022714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A68CC5D8-6017-4BE8-85C3-2C58AB123769}"/>
              </a:ext>
            </a:extLst>
          </p:cNvPr>
          <p:cNvSpPr txBox="1"/>
          <p:nvPr/>
        </p:nvSpPr>
        <p:spPr>
          <a:xfrm>
            <a:off x="8969414" y="4661966"/>
            <a:ext cx="1149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Rules</a:t>
            </a:r>
          </a:p>
        </p:txBody>
      </p:sp>
      <p:pic>
        <p:nvPicPr>
          <p:cNvPr id="22" name="Espace réservé du contenu 5">
            <a:extLst>
              <a:ext uri="{FF2B5EF4-FFF2-40B4-BE49-F238E27FC236}">
                <a16:creationId xmlns:a16="http://schemas.microsoft.com/office/drawing/2014/main" id="{BCEB39FF-597A-476D-BB4E-013580937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-1" r="16058" b="-2621"/>
          <a:stretch/>
        </p:blipFill>
        <p:spPr>
          <a:xfrm>
            <a:off x="10341014" y="4621929"/>
            <a:ext cx="816820" cy="664848"/>
          </a:xfrm>
          <a:effectLst>
            <a:outerShdw algn="ctr" rotWithShape="0">
              <a:srgbClr val="000000"/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76D491D-95CD-4E38-BD5B-35F4CBFE7011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44700-C13B-4B4E-8610-D99942DAA845}"/>
              </a:ext>
            </a:extLst>
          </p:cNvPr>
          <p:cNvSpPr/>
          <p:nvPr/>
        </p:nvSpPr>
        <p:spPr>
          <a:xfrm>
            <a:off x="-1" y="0"/>
            <a:ext cx="12183437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1) </a:t>
            </a:r>
            <a:r>
              <a:rPr lang="fr-FR" sz="3600" dirty="0" err="1"/>
              <a:t>Paradigm</a:t>
            </a:r>
            <a:r>
              <a:rPr lang="fr-FR" sz="3600" dirty="0"/>
              <a:t> shift</a:t>
            </a:r>
          </a:p>
        </p:txBody>
      </p:sp>
    </p:spTree>
    <p:extLst>
      <p:ext uri="{BB962C8B-B14F-4D97-AF65-F5344CB8AC3E}">
        <p14:creationId xmlns:p14="http://schemas.microsoft.com/office/powerpoint/2010/main" val="509778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9377F4-24AC-49D7-BF0D-4E8AB3906767}"/>
              </a:ext>
            </a:extLst>
          </p:cNvPr>
          <p:cNvSpPr/>
          <p:nvPr/>
        </p:nvSpPr>
        <p:spPr>
          <a:xfrm>
            <a:off x="4538897" y="833516"/>
            <a:ext cx="2788920" cy="1709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/>
              <a:t>Code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36380CE-31B8-4E69-8A4C-8092C5C4F53B}"/>
              </a:ext>
            </a:extLst>
          </p:cNvPr>
          <p:cNvCxnSpPr>
            <a:endCxn id="4" idx="1"/>
          </p:cNvCxnSpPr>
          <p:nvPr/>
        </p:nvCxnSpPr>
        <p:spPr>
          <a:xfrm>
            <a:off x="3167297" y="1688480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84E8571-A117-4D3B-B337-695FE01F1F44}"/>
              </a:ext>
            </a:extLst>
          </p:cNvPr>
          <p:cNvCxnSpPr/>
          <p:nvPr/>
        </p:nvCxnSpPr>
        <p:spPr>
          <a:xfrm>
            <a:off x="7327817" y="1688480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3BD215DE-4BF1-40F6-B65F-7287D36A24F3}"/>
              </a:ext>
            </a:extLst>
          </p:cNvPr>
          <p:cNvSpPr txBox="1"/>
          <p:nvPr/>
        </p:nvSpPr>
        <p:spPr>
          <a:xfrm>
            <a:off x="1869822" y="1327733"/>
            <a:ext cx="107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Input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3F8072-33BD-4A69-BDBA-5D22A61ACC28}"/>
              </a:ext>
            </a:extLst>
          </p:cNvPr>
          <p:cNvSpPr txBox="1"/>
          <p:nvPr/>
        </p:nvSpPr>
        <p:spPr>
          <a:xfrm>
            <a:off x="8921789" y="1327732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Output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373F61-6DA3-4F4D-9052-A1412CD491C3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12D05B-F961-444D-AA53-AA5A52ABE149}"/>
              </a:ext>
            </a:extLst>
          </p:cNvPr>
          <p:cNvSpPr/>
          <p:nvPr/>
        </p:nvSpPr>
        <p:spPr>
          <a:xfrm>
            <a:off x="4538897" y="3398408"/>
            <a:ext cx="2788920" cy="1709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/>
              <a:t>AI model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5A73AA0-7B85-4783-9911-488EC9F7C71F}"/>
              </a:ext>
            </a:extLst>
          </p:cNvPr>
          <p:cNvCxnSpPr>
            <a:endCxn id="11" idx="1"/>
          </p:cNvCxnSpPr>
          <p:nvPr/>
        </p:nvCxnSpPr>
        <p:spPr>
          <a:xfrm>
            <a:off x="3167297" y="4253372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45ECC64-BE36-4A26-9512-1BA473F7188B}"/>
              </a:ext>
            </a:extLst>
          </p:cNvPr>
          <p:cNvCxnSpPr/>
          <p:nvPr/>
        </p:nvCxnSpPr>
        <p:spPr>
          <a:xfrm>
            <a:off x="7327817" y="4253372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A1F6DEB-9D57-4139-AFF8-5B15F675C9F9}"/>
              </a:ext>
            </a:extLst>
          </p:cNvPr>
          <p:cNvSpPr txBox="1"/>
          <p:nvPr/>
        </p:nvSpPr>
        <p:spPr>
          <a:xfrm>
            <a:off x="1869822" y="3892625"/>
            <a:ext cx="107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Input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B4A28E2-B5D0-4F7E-8881-5637A2A5E41E}"/>
              </a:ext>
            </a:extLst>
          </p:cNvPr>
          <p:cNvSpPr txBox="1"/>
          <p:nvPr/>
        </p:nvSpPr>
        <p:spPr>
          <a:xfrm>
            <a:off x="8921789" y="3892624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Output</a:t>
            </a:r>
          </a:p>
        </p:txBody>
      </p:sp>
      <p:pic>
        <p:nvPicPr>
          <p:cNvPr id="16" name="Espace réservé du contenu 5">
            <a:extLst>
              <a:ext uri="{FF2B5EF4-FFF2-40B4-BE49-F238E27FC236}">
                <a16:creationId xmlns:a16="http://schemas.microsoft.com/office/drawing/2014/main" id="{54E82B8A-AE25-4B14-9B58-E2C6C35950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-1" r="16058" b="-2621"/>
          <a:stretch/>
        </p:blipFill>
        <p:spPr>
          <a:xfrm>
            <a:off x="5786661" y="4651661"/>
            <a:ext cx="523428" cy="426043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4618D72-7034-4E50-B868-E22533164D44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1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4C07C7-68CB-4750-B64B-FC1F1C2EB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845" y="858405"/>
            <a:ext cx="4120309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Data is gold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A8CC370-0CAF-9618-358B-AA518206B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353469"/>
            <a:ext cx="7620000" cy="428625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DB37446-AD0B-4E93-A43C-E93B721CA58D}"/>
              </a:ext>
            </a:extLst>
          </p:cNvPr>
          <p:cNvSpPr txBox="1"/>
          <p:nvPr/>
        </p:nvSpPr>
        <p:spPr>
          <a:xfrm>
            <a:off x="3047222" y="171472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(Data centric)</a:t>
            </a:r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7C83BA-C8A7-4BD0-BD43-C55E87E97009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9B835E-E7EA-40F7-9B7B-2F0BF3C0FFB7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33F123-CB79-4484-8565-EE8D1BA5004F}"/>
              </a:ext>
            </a:extLst>
          </p:cNvPr>
          <p:cNvSpPr/>
          <p:nvPr/>
        </p:nvSpPr>
        <p:spPr>
          <a:xfrm>
            <a:off x="-1" y="0"/>
            <a:ext cx="12183437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2) Change, </a:t>
            </a:r>
            <a:r>
              <a:rPr lang="fr-FR" sz="3600" dirty="0" err="1"/>
              <a:t>is</a:t>
            </a:r>
            <a:r>
              <a:rPr lang="fr-FR" sz="36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12528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ES">
      <a:dk1>
        <a:srgbClr val="2D293E"/>
      </a:dk1>
      <a:lt1>
        <a:srgbClr val="FFFFFF"/>
      </a:lt1>
      <a:dk2>
        <a:srgbClr val="44546A"/>
      </a:dk2>
      <a:lt2>
        <a:srgbClr val="FDFEFF"/>
      </a:lt2>
      <a:accent1>
        <a:srgbClr val="FE6C45"/>
      </a:accent1>
      <a:accent2>
        <a:srgbClr val="0DBBD6"/>
      </a:accent2>
      <a:accent3>
        <a:srgbClr val="FEE9D6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3cb9dc2-e9ea-44ac-afed-001b6fad4f36">
      <UserInfo>
        <DisplayName>LEMARCHAND THOMAS</DisplayName>
        <AccountId>16</AccountId>
        <AccountType/>
      </UserInfo>
      <UserInfo>
        <DisplayName>CHERVET Guillaume</DisplayName>
        <AccountId>84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E0F011240A094E827BA56BE9109944" ma:contentTypeVersion="13" ma:contentTypeDescription="Create a new document." ma:contentTypeScope="" ma:versionID="5dc1144dd420c1d8a9ebf51c7358c8f0">
  <xsd:schema xmlns:xsd="http://www.w3.org/2001/XMLSchema" xmlns:xs="http://www.w3.org/2001/XMLSchema" xmlns:p="http://schemas.microsoft.com/office/2006/metadata/properties" xmlns:ns3="03cb9dc2-e9ea-44ac-afed-001b6fad4f36" xmlns:ns4="d0879fa5-f2db-41a7-8861-4a44e7ee3b24" targetNamespace="http://schemas.microsoft.com/office/2006/metadata/properties" ma:root="true" ma:fieldsID="6dda18631f78ef64168f1da1c53d30ff" ns3:_="" ns4:_="">
    <xsd:import namespace="03cb9dc2-e9ea-44ac-afed-001b6fad4f36"/>
    <xsd:import namespace="d0879fa5-f2db-41a7-8861-4a44e7ee3b2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cb9dc2-e9ea-44ac-afed-001b6fad4f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879fa5-f2db-41a7-8861-4a44e7ee3b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7AB42-0DA9-4407-9B22-92C435FE7C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22BBC0-3E7A-472B-9CC6-34C5EA434DEE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d0879fa5-f2db-41a7-8861-4a44e7ee3b24"/>
    <ds:schemaRef ds:uri="03cb9dc2-e9ea-44ac-afed-001b6fad4f3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72C7657-97CD-4958-88DD-F8AC872587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cb9dc2-e9ea-44ac-afed-001b6fad4f36"/>
    <ds:schemaRef ds:uri="d0879fa5-f2db-41a7-8861-4a44e7ee3b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26445</TotalTime>
  <Words>1714</Words>
  <Application>Microsoft Office PowerPoint</Application>
  <PresentationFormat>Grand écran</PresentationFormat>
  <Paragraphs>578</Paragraphs>
  <Slides>48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48</vt:i4>
      </vt:variant>
    </vt:vector>
  </HeadingPairs>
  <TitlesOfParts>
    <vt:vector size="58" baseType="lpstr">
      <vt:lpstr>Arial</vt:lpstr>
      <vt:lpstr>Calibri</vt:lpstr>
      <vt:lpstr>Calibri Light</vt:lpstr>
      <vt:lpstr>Century Gothic</vt:lpstr>
      <vt:lpstr>Courier New</vt:lpstr>
      <vt:lpstr>Franklin Gothic Book</vt:lpstr>
      <vt:lpstr>Franklin Gothic Medium</vt:lpstr>
      <vt:lpstr>Segoe UI</vt:lpstr>
      <vt:lpstr>Office Theme</vt:lpstr>
      <vt:lpstr>2_Office Theme</vt:lpstr>
      <vt:lpstr>Présentation PowerPoint</vt:lpstr>
      <vt:lpstr>Présentation PowerPoint</vt:lpstr>
      <vt:lpstr>Présentation PowerPoint</vt:lpstr>
      <vt:lpstr>Présentation PowerPoint</vt:lpstr>
      <vt:lpstr>The promise of IA</vt:lpstr>
      <vt:lpstr>3 Paradigm shift</vt:lpstr>
      <vt:lpstr>Présentation PowerPoint</vt:lpstr>
      <vt:lpstr>Présentation PowerPoint</vt:lpstr>
      <vt:lpstr>Data is gold</vt:lpstr>
      <vt:lpstr>Présentation PowerPoint</vt:lpstr>
      <vt:lpstr>Présentation PowerPoint</vt:lpstr>
      <vt:lpstr>Présentation PowerPoint</vt:lpstr>
      <vt:lpstr>Now ?</vt:lpstr>
      <vt:lpstr>Présentation PowerPoint</vt:lpstr>
      <vt:lpstr>Présentation PowerPoint</vt:lpstr>
      <vt:lpstr>Présentation PowerPoint</vt:lpstr>
      <vt:lpstr>Conclusion</vt:lpstr>
      <vt:lpstr>Conclusion</vt:lpstr>
      <vt:lpstr>Thank you 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Pain points</vt:lpstr>
      <vt:lpstr>Présentation PowerPoint</vt:lpstr>
      <vt:lpstr>Spot 7 differences</vt:lpstr>
      <vt:lpstr>Présentation PowerPoint</vt:lpstr>
      <vt:lpstr>Email classification</vt:lpstr>
      <vt:lpstr>Présentation PowerPoint</vt:lpstr>
      <vt:lpstr>Présentation PowerPoint</vt:lpstr>
      <vt:lpstr>Exploration phase</vt:lpstr>
      <vt:lpstr>Exploration phase</vt:lpstr>
      <vt:lpstr>Exploration phase</vt:lpstr>
      <vt:lpstr>Exploration phase</vt:lpstr>
      <vt:lpstr>Production phase</vt:lpstr>
      <vt:lpstr>Production phase</vt:lpstr>
      <vt:lpstr>Production phase</vt:lpstr>
      <vt:lpstr>Production phase</vt:lpstr>
      <vt:lpstr>Production phase</vt:lpstr>
      <vt:lpstr>Production phase</vt:lpstr>
      <vt:lpstr>Production phase</vt:lpstr>
      <vt:lpstr>Production phase</vt:lpstr>
      <vt:lpstr>Production phase</vt:lpstr>
      <vt:lpstr>Production phase</vt:lpstr>
      <vt:lpstr>Dataset of 20 000 files</vt:lpstr>
      <vt:lpstr>Data drift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LEMARCHAND THOMAS</dc:creator>
  <cp:lastModifiedBy>CHERVET Guillaume</cp:lastModifiedBy>
  <cp:revision>1075</cp:revision>
  <dcterms:created xsi:type="dcterms:W3CDTF">2020-11-18T10:41:47Z</dcterms:created>
  <dcterms:modified xsi:type="dcterms:W3CDTF">2022-10-25T16:05:39Z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0x0101003BE0F011240A094E827BA56BE9109944</vt:lpwstr>
  </property>
  <property fmtid="{D5CDD505-2E9C-101B-9397-08002B2CF9AE}" pid="3" name="MSIP_Label_65722654-0696-4b8f-bb0e-68bcd3f909d4_Enabled">
    <vt:lpwstr>true</vt:lpwstr>
  </property>
  <property fmtid="{D5CDD505-2E9C-101B-9397-08002B2CF9AE}" pid="4" name="MSIP_Label_65722654-0696-4b8f-bb0e-68bcd3f909d4_SetDate">
    <vt:lpwstr>2022-10-25T16:05:39Z</vt:lpwstr>
  </property>
  <property fmtid="{D5CDD505-2E9C-101B-9397-08002B2CF9AE}" pid="5" name="MSIP_Label_65722654-0696-4b8f-bb0e-68bcd3f909d4_Method">
    <vt:lpwstr>Privileged</vt:lpwstr>
  </property>
  <property fmtid="{D5CDD505-2E9C-101B-9397-08002B2CF9AE}" pid="6" name="MSIP_Label_65722654-0696-4b8f-bb0e-68bcd3f909d4_Name">
    <vt:lpwstr>AFA Public</vt:lpwstr>
  </property>
  <property fmtid="{D5CDD505-2E9C-101B-9397-08002B2CF9AE}" pid="7" name="MSIP_Label_65722654-0696-4b8f-bb0e-68bcd3f909d4_SiteId">
    <vt:lpwstr>396b38cc-aa65-492b-bb0e-3d94ed25a97b</vt:lpwstr>
  </property>
  <property fmtid="{D5CDD505-2E9C-101B-9397-08002B2CF9AE}" pid="8" name="MSIP_Label_65722654-0696-4b8f-bb0e-68bcd3f909d4_ActionId">
    <vt:lpwstr>2a096c57-84be-4d81-8c56-4f716b88f63e</vt:lpwstr>
  </property>
  <property fmtid="{D5CDD505-2E9C-101B-9397-08002B2CF9AE}" pid="9" name="MSIP_Label_65722654-0696-4b8f-bb0e-68bcd3f909d4_ContentBits">
    <vt:lpwstr>3</vt:lpwstr>
  </property>
</Properties>
</file>